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30.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15.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6.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9.xml" ContentType="application/vnd.openxmlformats-officedocument.presentationml.slideLayout+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61" r:id="rId2"/>
    <p:sldId id="272" r:id="rId3"/>
    <p:sldId id="740" r:id="rId4"/>
    <p:sldId id="731" r:id="rId5"/>
    <p:sldId id="776" r:id="rId6"/>
    <p:sldId id="800" r:id="rId7"/>
    <p:sldId id="843" r:id="rId8"/>
    <p:sldId id="845" r:id="rId9"/>
    <p:sldId id="846" r:id="rId10"/>
    <p:sldId id="847" r:id="rId11"/>
    <p:sldId id="848" r:id="rId12"/>
    <p:sldId id="849" r:id="rId13"/>
    <p:sldId id="765" r:id="rId14"/>
    <p:sldId id="711" r:id="rId15"/>
    <p:sldId id="712" r:id="rId16"/>
    <p:sldId id="713" r:id="rId17"/>
    <p:sldId id="722" r:id="rId18"/>
    <p:sldId id="617" r:id="rId19"/>
    <p:sldId id="746" r:id="rId20"/>
    <p:sldId id="744" r:id="rId21"/>
    <p:sldId id="844" r:id="rId22"/>
    <p:sldId id="315" r:id="rId23"/>
    <p:sldId id="408" r:id="rId24"/>
    <p:sldId id="716" r:id="rId25"/>
    <p:sldId id="723" r:id="rId26"/>
    <p:sldId id="714" r:id="rId27"/>
    <p:sldId id="715" r:id="rId28"/>
    <p:sldId id="728" r:id="rId29"/>
    <p:sldId id="346" r:id="rId30"/>
    <p:sldId id="489" r:id="rId31"/>
  </p:sldIdLst>
  <p:sldSz cx="9144000" cy="6858000" type="screen4x3"/>
  <p:notesSz cx="6934200" cy="9220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CC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7" autoAdjust="0"/>
    <p:restoredTop sz="98561" autoAdjust="0"/>
  </p:normalViewPr>
  <p:slideViewPr>
    <p:cSldViewPr>
      <p:cViewPr varScale="1">
        <p:scale>
          <a:sx n="98" d="100"/>
          <a:sy n="98" d="100"/>
        </p:scale>
        <p:origin x="288" y="101"/>
      </p:cViewPr>
      <p:guideLst>
        <p:guide orient="horz" pos="2160"/>
        <p:guide pos="2880"/>
      </p:guideLst>
    </p:cSldViewPr>
  </p:slideViewPr>
  <p:outlineViewPr>
    <p:cViewPr>
      <p:scale>
        <a:sx n="33" d="100"/>
        <a:sy n="33" d="100"/>
      </p:scale>
      <p:origin x="0" y="1243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05448" cy="461325"/>
          </a:xfrm>
          <a:prstGeom prst="rect">
            <a:avLst/>
          </a:prstGeom>
        </p:spPr>
        <p:txBody>
          <a:bodyPr vert="horz" lIns="91255" tIns="45628" rIns="91255" bIns="45628" rtlCol="0"/>
          <a:lstStyle>
            <a:lvl1pPr algn="l">
              <a:defRPr sz="1200" dirty="0"/>
            </a:lvl1pPr>
          </a:lstStyle>
          <a:p>
            <a:pPr>
              <a:defRPr/>
            </a:pPr>
            <a:endParaRPr lang="en-US" dirty="0"/>
          </a:p>
        </p:txBody>
      </p:sp>
      <p:sp>
        <p:nvSpPr>
          <p:cNvPr id="3" name="Date Placeholder 2"/>
          <p:cNvSpPr>
            <a:spLocks noGrp="1"/>
          </p:cNvSpPr>
          <p:nvPr>
            <p:ph type="dt" sz="quarter" idx="1"/>
          </p:nvPr>
        </p:nvSpPr>
        <p:spPr>
          <a:xfrm>
            <a:off x="3927183" y="0"/>
            <a:ext cx="3005448" cy="461325"/>
          </a:xfrm>
          <a:prstGeom prst="rect">
            <a:avLst/>
          </a:prstGeom>
        </p:spPr>
        <p:txBody>
          <a:bodyPr vert="horz" lIns="91255" tIns="45628" rIns="91255" bIns="45628" rtlCol="0"/>
          <a:lstStyle>
            <a:lvl1pPr algn="r">
              <a:defRPr sz="1200" smtClean="0"/>
            </a:lvl1pPr>
          </a:lstStyle>
          <a:p>
            <a:pPr>
              <a:defRPr/>
            </a:pPr>
            <a:fld id="{B783CEB2-7038-4AF2-8E26-DD26F1786449}" type="datetimeFigureOut">
              <a:rPr lang="en-US"/>
              <a:pPr>
                <a:defRPr/>
              </a:pPr>
              <a:t>3/26/2015</a:t>
            </a:fld>
            <a:endParaRPr lang="en-US" dirty="0"/>
          </a:p>
        </p:txBody>
      </p:sp>
      <p:sp>
        <p:nvSpPr>
          <p:cNvPr id="4" name="Footer Placeholder 3"/>
          <p:cNvSpPr>
            <a:spLocks noGrp="1"/>
          </p:cNvSpPr>
          <p:nvPr>
            <p:ph type="ftr" sz="quarter" idx="2"/>
          </p:nvPr>
        </p:nvSpPr>
        <p:spPr>
          <a:xfrm>
            <a:off x="1" y="8757301"/>
            <a:ext cx="3005448" cy="461325"/>
          </a:xfrm>
          <a:prstGeom prst="rect">
            <a:avLst/>
          </a:prstGeom>
        </p:spPr>
        <p:txBody>
          <a:bodyPr vert="horz" lIns="91255" tIns="45628" rIns="91255" bIns="45628" rtlCol="0" anchor="b"/>
          <a:lstStyle>
            <a:lvl1pPr algn="l">
              <a:defRPr sz="1200" dirty="0"/>
            </a:lvl1pPr>
          </a:lstStyle>
          <a:p>
            <a:pPr>
              <a:defRPr/>
            </a:pPr>
            <a:endParaRPr lang="en-US" dirty="0"/>
          </a:p>
        </p:txBody>
      </p:sp>
      <p:sp>
        <p:nvSpPr>
          <p:cNvPr id="5" name="Slide Number Placeholder 4"/>
          <p:cNvSpPr>
            <a:spLocks noGrp="1"/>
          </p:cNvSpPr>
          <p:nvPr>
            <p:ph type="sldNum" sz="quarter" idx="3"/>
          </p:nvPr>
        </p:nvSpPr>
        <p:spPr>
          <a:xfrm>
            <a:off x="3927183" y="8757301"/>
            <a:ext cx="3005448" cy="461325"/>
          </a:xfrm>
          <a:prstGeom prst="rect">
            <a:avLst/>
          </a:prstGeom>
        </p:spPr>
        <p:txBody>
          <a:bodyPr vert="horz" lIns="91255" tIns="45628" rIns="91255" bIns="45628" rtlCol="0" anchor="b"/>
          <a:lstStyle>
            <a:lvl1pPr algn="r">
              <a:defRPr sz="1200" smtClean="0"/>
            </a:lvl1pPr>
          </a:lstStyle>
          <a:p>
            <a:pPr>
              <a:defRPr/>
            </a:pPr>
            <a:fld id="{A110C795-0934-4EE4-8FE1-9839962928CC}" type="slidenum">
              <a:rPr lang="en-US"/>
              <a:pPr>
                <a:defRPr/>
              </a:pPr>
              <a:t>‹#›</a:t>
            </a:fld>
            <a:endParaRPr lang="en-US" dirty="0"/>
          </a:p>
        </p:txBody>
      </p:sp>
    </p:spTree>
    <p:extLst>
      <p:ext uri="{BB962C8B-B14F-4D97-AF65-F5344CB8AC3E}">
        <p14:creationId xmlns:p14="http://schemas.microsoft.com/office/powerpoint/2010/main" val="1097211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05448" cy="461325"/>
          </a:xfrm>
          <a:prstGeom prst="rect">
            <a:avLst/>
          </a:prstGeom>
        </p:spPr>
        <p:txBody>
          <a:bodyPr vert="horz" lIns="91255" tIns="45628" rIns="91255" bIns="45628" rtlCol="0"/>
          <a:lstStyle>
            <a:lvl1pPr algn="l">
              <a:defRPr sz="1200" dirty="0"/>
            </a:lvl1pPr>
          </a:lstStyle>
          <a:p>
            <a:pPr>
              <a:defRPr/>
            </a:pPr>
            <a:endParaRPr lang="en-US" dirty="0"/>
          </a:p>
        </p:txBody>
      </p:sp>
      <p:sp>
        <p:nvSpPr>
          <p:cNvPr id="3" name="Date Placeholder 2"/>
          <p:cNvSpPr>
            <a:spLocks noGrp="1"/>
          </p:cNvSpPr>
          <p:nvPr>
            <p:ph type="dt" idx="1"/>
          </p:nvPr>
        </p:nvSpPr>
        <p:spPr>
          <a:xfrm>
            <a:off x="3927183" y="0"/>
            <a:ext cx="3005448" cy="461325"/>
          </a:xfrm>
          <a:prstGeom prst="rect">
            <a:avLst/>
          </a:prstGeom>
        </p:spPr>
        <p:txBody>
          <a:bodyPr vert="horz" lIns="91255" tIns="45628" rIns="91255" bIns="45628" rtlCol="0"/>
          <a:lstStyle>
            <a:lvl1pPr algn="r">
              <a:defRPr sz="1200" smtClean="0"/>
            </a:lvl1pPr>
          </a:lstStyle>
          <a:p>
            <a:pPr>
              <a:defRPr/>
            </a:pPr>
            <a:fld id="{FEB3024E-C112-4EA2-A4CE-425F24B9B548}" type="datetimeFigureOut">
              <a:rPr lang="en-US"/>
              <a:pPr>
                <a:defRPr/>
              </a:pPr>
              <a:t>3/26/2015</a:t>
            </a:fld>
            <a:endParaRPr lang="en-US" dirty="0"/>
          </a:p>
        </p:txBody>
      </p:sp>
      <p:sp>
        <p:nvSpPr>
          <p:cNvPr id="4" name="Slide Image Placeholder 3"/>
          <p:cNvSpPr>
            <a:spLocks noGrp="1" noRot="1" noChangeAspect="1"/>
          </p:cNvSpPr>
          <p:nvPr>
            <p:ph type="sldImg" idx="2"/>
          </p:nvPr>
        </p:nvSpPr>
        <p:spPr>
          <a:xfrm>
            <a:off x="1162050" y="690563"/>
            <a:ext cx="4610100" cy="3457575"/>
          </a:xfrm>
          <a:prstGeom prst="rect">
            <a:avLst/>
          </a:prstGeom>
          <a:noFill/>
          <a:ln w="12700">
            <a:solidFill>
              <a:prstClr val="black"/>
            </a:solidFill>
          </a:ln>
        </p:spPr>
        <p:txBody>
          <a:bodyPr vert="horz" lIns="91255" tIns="45628" rIns="91255" bIns="45628" rtlCol="0" anchor="ctr"/>
          <a:lstStyle/>
          <a:p>
            <a:pPr lvl="0"/>
            <a:endParaRPr lang="en-US" noProof="0" dirty="0"/>
          </a:p>
        </p:txBody>
      </p:sp>
      <p:sp>
        <p:nvSpPr>
          <p:cNvPr id="5" name="Notes Placeholder 4"/>
          <p:cNvSpPr>
            <a:spLocks noGrp="1"/>
          </p:cNvSpPr>
          <p:nvPr>
            <p:ph type="body" sz="quarter" idx="3"/>
          </p:nvPr>
        </p:nvSpPr>
        <p:spPr>
          <a:xfrm>
            <a:off x="694048" y="4380225"/>
            <a:ext cx="5546104" cy="4148776"/>
          </a:xfrm>
          <a:prstGeom prst="rect">
            <a:avLst/>
          </a:prstGeom>
        </p:spPr>
        <p:txBody>
          <a:bodyPr vert="horz" lIns="91255" tIns="45628" rIns="91255" bIns="4562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757301"/>
            <a:ext cx="3005448" cy="461325"/>
          </a:xfrm>
          <a:prstGeom prst="rect">
            <a:avLst/>
          </a:prstGeom>
        </p:spPr>
        <p:txBody>
          <a:bodyPr vert="horz" lIns="91255" tIns="45628" rIns="91255" bIns="45628" rtlCol="0" anchor="b"/>
          <a:lstStyle>
            <a:lvl1pPr algn="l">
              <a:defRPr sz="1200" dirty="0"/>
            </a:lvl1pPr>
          </a:lstStyle>
          <a:p>
            <a:pPr>
              <a:defRPr/>
            </a:pPr>
            <a:endParaRPr lang="en-US" dirty="0"/>
          </a:p>
        </p:txBody>
      </p:sp>
      <p:sp>
        <p:nvSpPr>
          <p:cNvPr id="7" name="Slide Number Placeholder 6"/>
          <p:cNvSpPr>
            <a:spLocks noGrp="1"/>
          </p:cNvSpPr>
          <p:nvPr>
            <p:ph type="sldNum" sz="quarter" idx="5"/>
          </p:nvPr>
        </p:nvSpPr>
        <p:spPr>
          <a:xfrm>
            <a:off x="3927183" y="8757301"/>
            <a:ext cx="3005448" cy="461325"/>
          </a:xfrm>
          <a:prstGeom prst="rect">
            <a:avLst/>
          </a:prstGeom>
        </p:spPr>
        <p:txBody>
          <a:bodyPr vert="horz" lIns="91255" tIns="45628" rIns="91255" bIns="45628" rtlCol="0" anchor="b"/>
          <a:lstStyle>
            <a:lvl1pPr algn="r">
              <a:defRPr sz="1200" smtClean="0"/>
            </a:lvl1pPr>
          </a:lstStyle>
          <a:p>
            <a:pPr>
              <a:defRPr/>
            </a:pPr>
            <a:fld id="{CD1756E6-8F2D-4916-8E77-922486BBDEB9}" type="slidenum">
              <a:rPr lang="en-US"/>
              <a:pPr>
                <a:defRPr/>
              </a:pPr>
              <a:t>‹#›</a:t>
            </a:fld>
            <a:endParaRPr lang="en-US" dirty="0"/>
          </a:p>
        </p:txBody>
      </p:sp>
    </p:spTree>
    <p:extLst>
      <p:ext uri="{BB962C8B-B14F-4D97-AF65-F5344CB8AC3E}">
        <p14:creationId xmlns:p14="http://schemas.microsoft.com/office/powerpoint/2010/main" val="175534800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35966" indent="-283064">
              <a:defRPr>
                <a:solidFill>
                  <a:schemeClr val="tx1"/>
                </a:solidFill>
                <a:latin typeface="Arial" charset="0"/>
                <a:cs typeface="Arial" charset="0"/>
              </a:defRPr>
            </a:lvl2pPr>
            <a:lvl3pPr marL="1132256" indent="-226451">
              <a:defRPr>
                <a:solidFill>
                  <a:schemeClr val="tx1"/>
                </a:solidFill>
                <a:latin typeface="Arial" charset="0"/>
                <a:cs typeface="Arial" charset="0"/>
              </a:defRPr>
            </a:lvl3pPr>
            <a:lvl4pPr marL="1585158" indent="-226451">
              <a:defRPr>
                <a:solidFill>
                  <a:schemeClr val="tx1"/>
                </a:solidFill>
                <a:latin typeface="Arial" charset="0"/>
                <a:cs typeface="Arial" charset="0"/>
              </a:defRPr>
            </a:lvl4pPr>
            <a:lvl5pPr marL="2038060" indent="-226451">
              <a:defRPr>
                <a:solidFill>
                  <a:schemeClr val="tx1"/>
                </a:solidFill>
                <a:latin typeface="Arial" charset="0"/>
                <a:cs typeface="Arial" charset="0"/>
              </a:defRPr>
            </a:lvl5pPr>
            <a:lvl6pPr marL="2490963" indent="-226451" fontAlgn="base">
              <a:spcBef>
                <a:spcPct val="0"/>
              </a:spcBef>
              <a:spcAft>
                <a:spcPct val="0"/>
              </a:spcAft>
              <a:defRPr>
                <a:solidFill>
                  <a:schemeClr val="tx1"/>
                </a:solidFill>
                <a:latin typeface="Arial" charset="0"/>
                <a:cs typeface="Arial" charset="0"/>
              </a:defRPr>
            </a:lvl6pPr>
            <a:lvl7pPr marL="2943865" indent="-226451" fontAlgn="base">
              <a:spcBef>
                <a:spcPct val="0"/>
              </a:spcBef>
              <a:spcAft>
                <a:spcPct val="0"/>
              </a:spcAft>
              <a:defRPr>
                <a:solidFill>
                  <a:schemeClr val="tx1"/>
                </a:solidFill>
                <a:latin typeface="Arial" charset="0"/>
                <a:cs typeface="Arial" charset="0"/>
              </a:defRPr>
            </a:lvl7pPr>
            <a:lvl8pPr marL="3396767" indent="-226451" fontAlgn="base">
              <a:spcBef>
                <a:spcPct val="0"/>
              </a:spcBef>
              <a:spcAft>
                <a:spcPct val="0"/>
              </a:spcAft>
              <a:defRPr>
                <a:solidFill>
                  <a:schemeClr val="tx1"/>
                </a:solidFill>
                <a:latin typeface="Arial" charset="0"/>
                <a:cs typeface="Arial" charset="0"/>
              </a:defRPr>
            </a:lvl8pPr>
            <a:lvl9pPr marL="3849670" indent="-226451" fontAlgn="base">
              <a:spcBef>
                <a:spcPct val="0"/>
              </a:spcBef>
              <a:spcAft>
                <a:spcPct val="0"/>
              </a:spcAft>
              <a:defRPr>
                <a:solidFill>
                  <a:schemeClr val="tx1"/>
                </a:solidFill>
                <a:latin typeface="Arial" charset="0"/>
                <a:cs typeface="Arial" charset="0"/>
              </a:defRPr>
            </a:lvl9pPr>
          </a:lstStyle>
          <a:p>
            <a:fld id="{9CA57CA4-3A9E-4C97-B675-85EA9D84294E}" type="slidenum">
              <a:rPr lang="en-US"/>
              <a:pPr/>
              <a:t>1</a:t>
            </a:fld>
            <a:endParaRPr lang="en-US" dirty="0"/>
          </a:p>
        </p:txBody>
      </p:sp>
    </p:spTree>
    <p:extLst>
      <p:ext uri="{BB962C8B-B14F-4D97-AF65-F5344CB8AC3E}">
        <p14:creationId xmlns:p14="http://schemas.microsoft.com/office/powerpoint/2010/main" val="1781517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D1756E6-8F2D-4916-8E77-922486BBDEB9}" type="slidenum">
              <a:rPr lang="en-US" smtClean="0"/>
              <a:pPr>
                <a:defRPr/>
              </a:pPr>
              <a:t>28</a:t>
            </a:fld>
            <a:endParaRPr lang="en-US" dirty="0"/>
          </a:p>
        </p:txBody>
      </p:sp>
    </p:spTree>
    <p:extLst>
      <p:ext uri="{BB962C8B-B14F-4D97-AF65-F5344CB8AC3E}">
        <p14:creationId xmlns:p14="http://schemas.microsoft.com/office/powerpoint/2010/main" val="1088920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35966" indent="-283064">
              <a:defRPr>
                <a:solidFill>
                  <a:schemeClr val="tx1"/>
                </a:solidFill>
                <a:latin typeface="Arial" charset="0"/>
                <a:cs typeface="Arial" charset="0"/>
              </a:defRPr>
            </a:lvl2pPr>
            <a:lvl3pPr marL="1132256" indent="-226451">
              <a:defRPr>
                <a:solidFill>
                  <a:schemeClr val="tx1"/>
                </a:solidFill>
                <a:latin typeface="Arial" charset="0"/>
                <a:cs typeface="Arial" charset="0"/>
              </a:defRPr>
            </a:lvl3pPr>
            <a:lvl4pPr marL="1585158" indent="-226451">
              <a:defRPr>
                <a:solidFill>
                  <a:schemeClr val="tx1"/>
                </a:solidFill>
                <a:latin typeface="Arial" charset="0"/>
                <a:cs typeface="Arial" charset="0"/>
              </a:defRPr>
            </a:lvl4pPr>
            <a:lvl5pPr marL="2038060" indent="-226451">
              <a:defRPr>
                <a:solidFill>
                  <a:schemeClr val="tx1"/>
                </a:solidFill>
                <a:latin typeface="Arial" charset="0"/>
                <a:cs typeface="Arial" charset="0"/>
              </a:defRPr>
            </a:lvl5pPr>
            <a:lvl6pPr marL="2490963" indent="-226451" fontAlgn="base">
              <a:spcBef>
                <a:spcPct val="0"/>
              </a:spcBef>
              <a:spcAft>
                <a:spcPct val="0"/>
              </a:spcAft>
              <a:defRPr>
                <a:solidFill>
                  <a:schemeClr val="tx1"/>
                </a:solidFill>
                <a:latin typeface="Arial" charset="0"/>
                <a:cs typeface="Arial" charset="0"/>
              </a:defRPr>
            </a:lvl6pPr>
            <a:lvl7pPr marL="2943865" indent="-226451" fontAlgn="base">
              <a:spcBef>
                <a:spcPct val="0"/>
              </a:spcBef>
              <a:spcAft>
                <a:spcPct val="0"/>
              </a:spcAft>
              <a:defRPr>
                <a:solidFill>
                  <a:schemeClr val="tx1"/>
                </a:solidFill>
                <a:latin typeface="Arial" charset="0"/>
                <a:cs typeface="Arial" charset="0"/>
              </a:defRPr>
            </a:lvl7pPr>
            <a:lvl8pPr marL="3396767" indent="-226451" fontAlgn="base">
              <a:spcBef>
                <a:spcPct val="0"/>
              </a:spcBef>
              <a:spcAft>
                <a:spcPct val="0"/>
              </a:spcAft>
              <a:defRPr>
                <a:solidFill>
                  <a:schemeClr val="tx1"/>
                </a:solidFill>
                <a:latin typeface="Arial" charset="0"/>
                <a:cs typeface="Arial" charset="0"/>
              </a:defRPr>
            </a:lvl8pPr>
            <a:lvl9pPr marL="3849670" indent="-226451" fontAlgn="base">
              <a:spcBef>
                <a:spcPct val="0"/>
              </a:spcBef>
              <a:spcAft>
                <a:spcPct val="0"/>
              </a:spcAft>
              <a:defRPr>
                <a:solidFill>
                  <a:schemeClr val="tx1"/>
                </a:solidFill>
                <a:latin typeface="Arial" charset="0"/>
                <a:cs typeface="Arial" charset="0"/>
              </a:defRPr>
            </a:lvl9pPr>
          </a:lstStyle>
          <a:p>
            <a:fld id="{360064B7-2DE0-4069-A2F6-14E6509B9BA2}" type="slidenum">
              <a:rPr lang="en-US"/>
              <a:pPr/>
              <a:t>29</a:t>
            </a:fld>
            <a:endParaRPr lang="en-US" dirty="0"/>
          </a:p>
        </p:txBody>
      </p:sp>
    </p:spTree>
    <p:extLst>
      <p:ext uri="{BB962C8B-B14F-4D97-AF65-F5344CB8AC3E}">
        <p14:creationId xmlns:p14="http://schemas.microsoft.com/office/powerpoint/2010/main" val="258061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35966" indent="-283064">
              <a:defRPr>
                <a:solidFill>
                  <a:schemeClr val="tx1"/>
                </a:solidFill>
                <a:latin typeface="Arial" charset="0"/>
                <a:cs typeface="Arial" charset="0"/>
              </a:defRPr>
            </a:lvl2pPr>
            <a:lvl3pPr marL="1132256" indent="-226451">
              <a:defRPr>
                <a:solidFill>
                  <a:schemeClr val="tx1"/>
                </a:solidFill>
                <a:latin typeface="Arial" charset="0"/>
                <a:cs typeface="Arial" charset="0"/>
              </a:defRPr>
            </a:lvl3pPr>
            <a:lvl4pPr marL="1585158" indent="-226451">
              <a:defRPr>
                <a:solidFill>
                  <a:schemeClr val="tx1"/>
                </a:solidFill>
                <a:latin typeface="Arial" charset="0"/>
                <a:cs typeface="Arial" charset="0"/>
              </a:defRPr>
            </a:lvl4pPr>
            <a:lvl5pPr marL="2038060" indent="-226451">
              <a:defRPr>
                <a:solidFill>
                  <a:schemeClr val="tx1"/>
                </a:solidFill>
                <a:latin typeface="Arial" charset="0"/>
                <a:cs typeface="Arial" charset="0"/>
              </a:defRPr>
            </a:lvl5pPr>
            <a:lvl6pPr marL="2490963" indent="-226451" fontAlgn="base">
              <a:spcBef>
                <a:spcPct val="0"/>
              </a:spcBef>
              <a:spcAft>
                <a:spcPct val="0"/>
              </a:spcAft>
              <a:defRPr>
                <a:solidFill>
                  <a:schemeClr val="tx1"/>
                </a:solidFill>
                <a:latin typeface="Arial" charset="0"/>
                <a:cs typeface="Arial" charset="0"/>
              </a:defRPr>
            </a:lvl6pPr>
            <a:lvl7pPr marL="2943865" indent="-226451" fontAlgn="base">
              <a:spcBef>
                <a:spcPct val="0"/>
              </a:spcBef>
              <a:spcAft>
                <a:spcPct val="0"/>
              </a:spcAft>
              <a:defRPr>
                <a:solidFill>
                  <a:schemeClr val="tx1"/>
                </a:solidFill>
                <a:latin typeface="Arial" charset="0"/>
                <a:cs typeface="Arial" charset="0"/>
              </a:defRPr>
            </a:lvl7pPr>
            <a:lvl8pPr marL="3396767" indent="-226451" fontAlgn="base">
              <a:spcBef>
                <a:spcPct val="0"/>
              </a:spcBef>
              <a:spcAft>
                <a:spcPct val="0"/>
              </a:spcAft>
              <a:defRPr>
                <a:solidFill>
                  <a:schemeClr val="tx1"/>
                </a:solidFill>
                <a:latin typeface="Arial" charset="0"/>
                <a:cs typeface="Arial" charset="0"/>
              </a:defRPr>
            </a:lvl8pPr>
            <a:lvl9pPr marL="3849670" indent="-226451" fontAlgn="base">
              <a:spcBef>
                <a:spcPct val="0"/>
              </a:spcBef>
              <a:spcAft>
                <a:spcPct val="0"/>
              </a:spcAft>
              <a:defRPr>
                <a:solidFill>
                  <a:schemeClr val="tx1"/>
                </a:solidFill>
                <a:latin typeface="Arial" charset="0"/>
                <a:cs typeface="Arial" charset="0"/>
              </a:defRPr>
            </a:lvl9pPr>
          </a:lstStyle>
          <a:p>
            <a:fld id="{0F3EB200-A989-4F5C-90BD-193A2727DBA8}" type="slidenum">
              <a:rPr lang="en-US"/>
              <a:pPr/>
              <a:t>30</a:t>
            </a:fld>
            <a:endParaRPr lang="en-US" dirty="0"/>
          </a:p>
        </p:txBody>
      </p:sp>
    </p:spTree>
    <p:extLst>
      <p:ext uri="{BB962C8B-B14F-4D97-AF65-F5344CB8AC3E}">
        <p14:creationId xmlns:p14="http://schemas.microsoft.com/office/powerpoint/2010/main" val="1728241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35966" indent="-283064">
              <a:defRPr>
                <a:solidFill>
                  <a:schemeClr val="tx1"/>
                </a:solidFill>
                <a:latin typeface="Arial" charset="0"/>
                <a:cs typeface="Arial" charset="0"/>
              </a:defRPr>
            </a:lvl2pPr>
            <a:lvl3pPr marL="1132256" indent="-226451">
              <a:defRPr>
                <a:solidFill>
                  <a:schemeClr val="tx1"/>
                </a:solidFill>
                <a:latin typeface="Arial" charset="0"/>
                <a:cs typeface="Arial" charset="0"/>
              </a:defRPr>
            </a:lvl3pPr>
            <a:lvl4pPr marL="1585158" indent="-226451">
              <a:defRPr>
                <a:solidFill>
                  <a:schemeClr val="tx1"/>
                </a:solidFill>
                <a:latin typeface="Arial" charset="0"/>
                <a:cs typeface="Arial" charset="0"/>
              </a:defRPr>
            </a:lvl4pPr>
            <a:lvl5pPr marL="2038060" indent="-226451">
              <a:defRPr>
                <a:solidFill>
                  <a:schemeClr val="tx1"/>
                </a:solidFill>
                <a:latin typeface="Arial" charset="0"/>
                <a:cs typeface="Arial" charset="0"/>
              </a:defRPr>
            </a:lvl5pPr>
            <a:lvl6pPr marL="2490963" indent="-226451" fontAlgn="base">
              <a:spcBef>
                <a:spcPct val="0"/>
              </a:spcBef>
              <a:spcAft>
                <a:spcPct val="0"/>
              </a:spcAft>
              <a:defRPr>
                <a:solidFill>
                  <a:schemeClr val="tx1"/>
                </a:solidFill>
                <a:latin typeface="Arial" charset="0"/>
                <a:cs typeface="Arial" charset="0"/>
              </a:defRPr>
            </a:lvl6pPr>
            <a:lvl7pPr marL="2943865" indent="-226451" fontAlgn="base">
              <a:spcBef>
                <a:spcPct val="0"/>
              </a:spcBef>
              <a:spcAft>
                <a:spcPct val="0"/>
              </a:spcAft>
              <a:defRPr>
                <a:solidFill>
                  <a:schemeClr val="tx1"/>
                </a:solidFill>
                <a:latin typeface="Arial" charset="0"/>
                <a:cs typeface="Arial" charset="0"/>
              </a:defRPr>
            </a:lvl7pPr>
            <a:lvl8pPr marL="3396767" indent="-226451" fontAlgn="base">
              <a:spcBef>
                <a:spcPct val="0"/>
              </a:spcBef>
              <a:spcAft>
                <a:spcPct val="0"/>
              </a:spcAft>
              <a:defRPr>
                <a:solidFill>
                  <a:schemeClr val="tx1"/>
                </a:solidFill>
                <a:latin typeface="Arial" charset="0"/>
                <a:cs typeface="Arial" charset="0"/>
              </a:defRPr>
            </a:lvl8pPr>
            <a:lvl9pPr marL="3849670" indent="-226451" fontAlgn="base">
              <a:spcBef>
                <a:spcPct val="0"/>
              </a:spcBef>
              <a:spcAft>
                <a:spcPct val="0"/>
              </a:spcAft>
              <a:defRPr>
                <a:solidFill>
                  <a:schemeClr val="tx1"/>
                </a:solidFill>
                <a:latin typeface="Arial" charset="0"/>
                <a:cs typeface="Arial" charset="0"/>
              </a:defRPr>
            </a:lvl9pPr>
          </a:lstStyle>
          <a:p>
            <a:fld id="{BDC6E0B3-7CA2-4A1F-B18A-2F3AE1751256}" type="slidenum">
              <a:rPr lang="en-US"/>
              <a:pPr/>
              <a:t>2</a:t>
            </a:fld>
            <a:endParaRPr lang="en-US" dirty="0"/>
          </a:p>
        </p:txBody>
      </p:sp>
    </p:spTree>
    <p:extLst>
      <p:ext uri="{BB962C8B-B14F-4D97-AF65-F5344CB8AC3E}">
        <p14:creationId xmlns:p14="http://schemas.microsoft.com/office/powerpoint/2010/main" val="423978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C9F031-7FFC-499B-A196-8BF218F0BD1C}" type="slidenum">
              <a:rPr lang="en-US" smtClean="0"/>
              <a:pPr/>
              <a:t>14</a:t>
            </a:fld>
            <a:endParaRPr lang="en-US" dirty="0"/>
          </a:p>
        </p:txBody>
      </p:sp>
    </p:spTree>
    <p:extLst>
      <p:ext uri="{BB962C8B-B14F-4D97-AF65-F5344CB8AC3E}">
        <p14:creationId xmlns:p14="http://schemas.microsoft.com/office/powerpoint/2010/main" val="2777600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888074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35966" indent="-283064">
              <a:defRPr>
                <a:solidFill>
                  <a:schemeClr val="tx1"/>
                </a:solidFill>
                <a:latin typeface="Arial" charset="0"/>
                <a:cs typeface="Arial" charset="0"/>
              </a:defRPr>
            </a:lvl2pPr>
            <a:lvl3pPr marL="1132256" indent="-226451">
              <a:defRPr>
                <a:solidFill>
                  <a:schemeClr val="tx1"/>
                </a:solidFill>
                <a:latin typeface="Arial" charset="0"/>
                <a:cs typeface="Arial" charset="0"/>
              </a:defRPr>
            </a:lvl3pPr>
            <a:lvl4pPr marL="1585158" indent="-226451">
              <a:defRPr>
                <a:solidFill>
                  <a:schemeClr val="tx1"/>
                </a:solidFill>
                <a:latin typeface="Arial" charset="0"/>
                <a:cs typeface="Arial" charset="0"/>
              </a:defRPr>
            </a:lvl4pPr>
            <a:lvl5pPr marL="2038060" indent="-226451">
              <a:defRPr>
                <a:solidFill>
                  <a:schemeClr val="tx1"/>
                </a:solidFill>
                <a:latin typeface="Arial" charset="0"/>
                <a:cs typeface="Arial" charset="0"/>
              </a:defRPr>
            </a:lvl5pPr>
            <a:lvl6pPr marL="2490963" indent="-226451" fontAlgn="base">
              <a:spcBef>
                <a:spcPct val="0"/>
              </a:spcBef>
              <a:spcAft>
                <a:spcPct val="0"/>
              </a:spcAft>
              <a:defRPr>
                <a:solidFill>
                  <a:schemeClr val="tx1"/>
                </a:solidFill>
                <a:latin typeface="Arial" charset="0"/>
                <a:cs typeface="Arial" charset="0"/>
              </a:defRPr>
            </a:lvl6pPr>
            <a:lvl7pPr marL="2943865" indent="-226451" fontAlgn="base">
              <a:spcBef>
                <a:spcPct val="0"/>
              </a:spcBef>
              <a:spcAft>
                <a:spcPct val="0"/>
              </a:spcAft>
              <a:defRPr>
                <a:solidFill>
                  <a:schemeClr val="tx1"/>
                </a:solidFill>
                <a:latin typeface="Arial" charset="0"/>
                <a:cs typeface="Arial" charset="0"/>
              </a:defRPr>
            </a:lvl7pPr>
            <a:lvl8pPr marL="3396767" indent="-226451" fontAlgn="base">
              <a:spcBef>
                <a:spcPct val="0"/>
              </a:spcBef>
              <a:spcAft>
                <a:spcPct val="0"/>
              </a:spcAft>
              <a:defRPr>
                <a:solidFill>
                  <a:schemeClr val="tx1"/>
                </a:solidFill>
                <a:latin typeface="Arial" charset="0"/>
                <a:cs typeface="Arial" charset="0"/>
              </a:defRPr>
            </a:lvl8pPr>
            <a:lvl9pPr marL="3849670" indent="-226451" fontAlgn="base">
              <a:spcBef>
                <a:spcPct val="0"/>
              </a:spcBef>
              <a:spcAft>
                <a:spcPct val="0"/>
              </a:spcAft>
              <a:defRPr>
                <a:solidFill>
                  <a:schemeClr val="tx1"/>
                </a:solidFill>
                <a:latin typeface="Arial" charset="0"/>
                <a:cs typeface="Arial" charset="0"/>
              </a:defRPr>
            </a:lvl9pPr>
          </a:lstStyle>
          <a:p>
            <a:fld id="{B1FE397C-0382-4784-84B4-48D3708A9465}" type="slidenum">
              <a:rPr lang="en-US"/>
              <a:pPr/>
              <a:t>18</a:t>
            </a:fld>
            <a:endParaRPr lang="en-US" dirty="0"/>
          </a:p>
        </p:txBody>
      </p:sp>
    </p:spTree>
    <p:extLst>
      <p:ext uri="{BB962C8B-B14F-4D97-AF65-F5344CB8AC3E}">
        <p14:creationId xmlns:p14="http://schemas.microsoft.com/office/powerpoint/2010/main" val="3930468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471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35966" indent="-283064">
              <a:defRPr>
                <a:solidFill>
                  <a:schemeClr val="tx1"/>
                </a:solidFill>
                <a:latin typeface="Arial" charset="0"/>
                <a:cs typeface="Arial" charset="0"/>
              </a:defRPr>
            </a:lvl2pPr>
            <a:lvl3pPr marL="1132256" indent="-226451">
              <a:defRPr>
                <a:solidFill>
                  <a:schemeClr val="tx1"/>
                </a:solidFill>
                <a:latin typeface="Arial" charset="0"/>
                <a:cs typeface="Arial" charset="0"/>
              </a:defRPr>
            </a:lvl3pPr>
            <a:lvl4pPr marL="1585158" indent="-226451">
              <a:defRPr>
                <a:solidFill>
                  <a:schemeClr val="tx1"/>
                </a:solidFill>
                <a:latin typeface="Arial" charset="0"/>
                <a:cs typeface="Arial" charset="0"/>
              </a:defRPr>
            </a:lvl4pPr>
            <a:lvl5pPr marL="2038060" indent="-226451">
              <a:defRPr>
                <a:solidFill>
                  <a:schemeClr val="tx1"/>
                </a:solidFill>
                <a:latin typeface="Arial" charset="0"/>
                <a:cs typeface="Arial" charset="0"/>
              </a:defRPr>
            </a:lvl5pPr>
            <a:lvl6pPr marL="2490963" indent="-226451" fontAlgn="base">
              <a:spcBef>
                <a:spcPct val="0"/>
              </a:spcBef>
              <a:spcAft>
                <a:spcPct val="0"/>
              </a:spcAft>
              <a:defRPr>
                <a:solidFill>
                  <a:schemeClr val="tx1"/>
                </a:solidFill>
                <a:latin typeface="Arial" charset="0"/>
                <a:cs typeface="Arial" charset="0"/>
              </a:defRPr>
            </a:lvl6pPr>
            <a:lvl7pPr marL="2943865" indent="-226451" fontAlgn="base">
              <a:spcBef>
                <a:spcPct val="0"/>
              </a:spcBef>
              <a:spcAft>
                <a:spcPct val="0"/>
              </a:spcAft>
              <a:defRPr>
                <a:solidFill>
                  <a:schemeClr val="tx1"/>
                </a:solidFill>
                <a:latin typeface="Arial" charset="0"/>
                <a:cs typeface="Arial" charset="0"/>
              </a:defRPr>
            </a:lvl7pPr>
            <a:lvl8pPr marL="3396767" indent="-226451" fontAlgn="base">
              <a:spcBef>
                <a:spcPct val="0"/>
              </a:spcBef>
              <a:spcAft>
                <a:spcPct val="0"/>
              </a:spcAft>
              <a:defRPr>
                <a:solidFill>
                  <a:schemeClr val="tx1"/>
                </a:solidFill>
                <a:latin typeface="Arial" charset="0"/>
                <a:cs typeface="Arial" charset="0"/>
              </a:defRPr>
            </a:lvl8pPr>
            <a:lvl9pPr marL="3849670" indent="-226451" fontAlgn="base">
              <a:spcBef>
                <a:spcPct val="0"/>
              </a:spcBef>
              <a:spcAft>
                <a:spcPct val="0"/>
              </a:spcAft>
              <a:defRPr>
                <a:solidFill>
                  <a:schemeClr val="tx1"/>
                </a:solidFill>
                <a:latin typeface="Arial" charset="0"/>
                <a:cs typeface="Arial" charset="0"/>
              </a:defRPr>
            </a:lvl9pPr>
          </a:lstStyle>
          <a:p>
            <a:fld id="{EBDBBBB4-849C-42FB-A52A-50DEAECD1530}" type="slidenum">
              <a:rPr lang="en-US"/>
              <a:pPr/>
              <a:t>22</a:t>
            </a:fld>
            <a:endParaRPr lang="en-US" dirty="0"/>
          </a:p>
        </p:txBody>
      </p:sp>
    </p:spTree>
    <p:extLst>
      <p:ext uri="{BB962C8B-B14F-4D97-AF65-F5344CB8AC3E}">
        <p14:creationId xmlns:p14="http://schemas.microsoft.com/office/powerpoint/2010/main" val="3847704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35966" indent="-283064">
              <a:defRPr>
                <a:solidFill>
                  <a:schemeClr val="tx1"/>
                </a:solidFill>
                <a:latin typeface="Arial" charset="0"/>
                <a:cs typeface="Arial" charset="0"/>
              </a:defRPr>
            </a:lvl2pPr>
            <a:lvl3pPr marL="1132256" indent="-226451">
              <a:defRPr>
                <a:solidFill>
                  <a:schemeClr val="tx1"/>
                </a:solidFill>
                <a:latin typeface="Arial" charset="0"/>
                <a:cs typeface="Arial" charset="0"/>
              </a:defRPr>
            </a:lvl3pPr>
            <a:lvl4pPr marL="1585158" indent="-226451">
              <a:defRPr>
                <a:solidFill>
                  <a:schemeClr val="tx1"/>
                </a:solidFill>
                <a:latin typeface="Arial" charset="0"/>
                <a:cs typeface="Arial" charset="0"/>
              </a:defRPr>
            </a:lvl4pPr>
            <a:lvl5pPr marL="2038060" indent="-226451">
              <a:defRPr>
                <a:solidFill>
                  <a:schemeClr val="tx1"/>
                </a:solidFill>
                <a:latin typeface="Arial" charset="0"/>
                <a:cs typeface="Arial" charset="0"/>
              </a:defRPr>
            </a:lvl5pPr>
            <a:lvl6pPr marL="2490963" indent="-226451" fontAlgn="base">
              <a:spcBef>
                <a:spcPct val="0"/>
              </a:spcBef>
              <a:spcAft>
                <a:spcPct val="0"/>
              </a:spcAft>
              <a:defRPr>
                <a:solidFill>
                  <a:schemeClr val="tx1"/>
                </a:solidFill>
                <a:latin typeface="Arial" charset="0"/>
                <a:cs typeface="Arial" charset="0"/>
              </a:defRPr>
            </a:lvl6pPr>
            <a:lvl7pPr marL="2943865" indent="-226451" fontAlgn="base">
              <a:spcBef>
                <a:spcPct val="0"/>
              </a:spcBef>
              <a:spcAft>
                <a:spcPct val="0"/>
              </a:spcAft>
              <a:defRPr>
                <a:solidFill>
                  <a:schemeClr val="tx1"/>
                </a:solidFill>
                <a:latin typeface="Arial" charset="0"/>
                <a:cs typeface="Arial" charset="0"/>
              </a:defRPr>
            </a:lvl7pPr>
            <a:lvl8pPr marL="3396767" indent="-226451" fontAlgn="base">
              <a:spcBef>
                <a:spcPct val="0"/>
              </a:spcBef>
              <a:spcAft>
                <a:spcPct val="0"/>
              </a:spcAft>
              <a:defRPr>
                <a:solidFill>
                  <a:schemeClr val="tx1"/>
                </a:solidFill>
                <a:latin typeface="Arial" charset="0"/>
                <a:cs typeface="Arial" charset="0"/>
              </a:defRPr>
            </a:lvl8pPr>
            <a:lvl9pPr marL="3849670" indent="-226451" fontAlgn="base">
              <a:spcBef>
                <a:spcPct val="0"/>
              </a:spcBef>
              <a:spcAft>
                <a:spcPct val="0"/>
              </a:spcAft>
              <a:defRPr>
                <a:solidFill>
                  <a:schemeClr val="tx1"/>
                </a:solidFill>
                <a:latin typeface="Arial" charset="0"/>
                <a:cs typeface="Arial" charset="0"/>
              </a:defRPr>
            </a:lvl9pPr>
          </a:lstStyle>
          <a:p>
            <a:fld id="{7E6F03EC-4F36-41B7-AEA3-F8581CC97E6A}" type="slidenum">
              <a:rPr lang="en-US"/>
              <a:pPr/>
              <a:t>23</a:t>
            </a:fld>
            <a:endParaRPr lang="en-US" dirty="0"/>
          </a:p>
        </p:txBody>
      </p:sp>
    </p:spTree>
    <p:extLst>
      <p:ext uri="{BB962C8B-B14F-4D97-AF65-F5344CB8AC3E}">
        <p14:creationId xmlns:p14="http://schemas.microsoft.com/office/powerpoint/2010/main" val="1515771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D1756E6-8F2D-4916-8E77-922486BBDEB9}" type="slidenum">
              <a:rPr lang="en-US" smtClean="0"/>
              <a:pPr>
                <a:defRPr/>
              </a:pPr>
              <a:t>24</a:t>
            </a:fld>
            <a:endParaRPr lang="en-US" dirty="0"/>
          </a:p>
        </p:txBody>
      </p:sp>
    </p:spTree>
    <p:extLst>
      <p:ext uri="{BB962C8B-B14F-4D97-AF65-F5344CB8AC3E}">
        <p14:creationId xmlns:p14="http://schemas.microsoft.com/office/powerpoint/2010/main" val="3414400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35966" indent="-283064">
              <a:defRPr>
                <a:solidFill>
                  <a:schemeClr val="tx1"/>
                </a:solidFill>
                <a:latin typeface="Arial" charset="0"/>
                <a:cs typeface="Arial" charset="0"/>
              </a:defRPr>
            </a:lvl2pPr>
            <a:lvl3pPr marL="1132256" indent="-226451">
              <a:defRPr>
                <a:solidFill>
                  <a:schemeClr val="tx1"/>
                </a:solidFill>
                <a:latin typeface="Arial" charset="0"/>
                <a:cs typeface="Arial" charset="0"/>
              </a:defRPr>
            </a:lvl3pPr>
            <a:lvl4pPr marL="1585158" indent="-226451">
              <a:defRPr>
                <a:solidFill>
                  <a:schemeClr val="tx1"/>
                </a:solidFill>
                <a:latin typeface="Arial" charset="0"/>
                <a:cs typeface="Arial" charset="0"/>
              </a:defRPr>
            </a:lvl4pPr>
            <a:lvl5pPr marL="2038060" indent="-226451">
              <a:defRPr>
                <a:solidFill>
                  <a:schemeClr val="tx1"/>
                </a:solidFill>
                <a:latin typeface="Arial" charset="0"/>
                <a:cs typeface="Arial" charset="0"/>
              </a:defRPr>
            </a:lvl5pPr>
            <a:lvl6pPr marL="2490963" indent="-226451" fontAlgn="base">
              <a:spcBef>
                <a:spcPct val="0"/>
              </a:spcBef>
              <a:spcAft>
                <a:spcPct val="0"/>
              </a:spcAft>
              <a:defRPr>
                <a:solidFill>
                  <a:schemeClr val="tx1"/>
                </a:solidFill>
                <a:latin typeface="Arial" charset="0"/>
                <a:cs typeface="Arial" charset="0"/>
              </a:defRPr>
            </a:lvl6pPr>
            <a:lvl7pPr marL="2943865" indent="-226451" fontAlgn="base">
              <a:spcBef>
                <a:spcPct val="0"/>
              </a:spcBef>
              <a:spcAft>
                <a:spcPct val="0"/>
              </a:spcAft>
              <a:defRPr>
                <a:solidFill>
                  <a:schemeClr val="tx1"/>
                </a:solidFill>
                <a:latin typeface="Arial" charset="0"/>
                <a:cs typeface="Arial" charset="0"/>
              </a:defRPr>
            </a:lvl7pPr>
            <a:lvl8pPr marL="3396767" indent="-226451" fontAlgn="base">
              <a:spcBef>
                <a:spcPct val="0"/>
              </a:spcBef>
              <a:spcAft>
                <a:spcPct val="0"/>
              </a:spcAft>
              <a:defRPr>
                <a:solidFill>
                  <a:schemeClr val="tx1"/>
                </a:solidFill>
                <a:latin typeface="Arial" charset="0"/>
                <a:cs typeface="Arial" charset="0"/>
              </a:defRPr>
            </a:lvl8pPr>
            <a:lvl9pPr marL="3849670" indent="-226451" fontAlgn="base">
              <a:spcBef>
                <a:spcPct val="0"/>
              </a:spcBef>
              <a:spcAft>
                <a:spcPct val="0"/>
              </a:spcAft>
              <a:defRPr>
                <a:solidFill>
                  <a:schemeClr val="tx1"/>
                </a:solidFill>
                <a:latin typeface="Arial" charset="0"/>
                <a:cs typeface="Arial" charset="0"/>
              </a:defRPr>
            </a:lvl9pPr>
          </a:lstStyle>
          <a:p>
            <a:fld id="{5BB5B655-E5E5-47F0-B21F-1A8952D98305}" type="slidenum">
              <a:rPr lang="en-US"/>
              <a:pPr/>
              <a:t>25</a:t>
            </a:fld>
            <a:endParaRPr lang="en-US" dirty="0"/>
          </a:p>
        </p:txBody>
      </p:sp>
    </p:spTree>
    <p:extLst>
      <p:ext uri="{BB962C8B-B14F-4D97-AF65-F5344CB8AC3E}">
        <p14:creationId xmlns:p14="http://schemas.microsoft.com/office/powerpoint/2010/main" val="359892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AC17EFD-D07C-422D-9FCF-A2F18576B0EB}" type="slidenum">
              <a:rPr lang="en-US"/>
              <a:pPr>
                <a:defRPr/>
              </a:pPr>
              <a:t>‹#›</a:t>
            </a:fld>
            <a:endParaRPr lang="en-US" dirty="0"/>
          </a:p>
        </p:txBody>
      </p:sp>
      <p:sp>
        <p:nvSpPr>
          <p:cNvPr id="7" name="Rectangle 4"/>
          <p:cNvSpPr>
            <a:spLocks noGrp="1" noChangeArrowheads="1"/>
          </p:cNvSpPr>
          <p:nvPr>
            <p:ph type="dt" sz="half" idx="2"/>
          </p:nvPr>
        </p:nvSpPr>
        <p:spPr bwMode="auto">
          <a:xfrm>
            <a:off x="457200" y="6245225"/>
            <a:ext cx="259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lgn="ctr">
              <a:defRPr/>
            </a:pPr>
            <a:r>
              <a:rPr lang="en-US" dirty="0" smtClean="0"/>
              <a:t>As of </a:t>
            </a:r>
            <a:fld id="{71432F01-60E9-41A8-B3C2-7F3AFA2EB42D}" type="datetime2">
              <a:rPr lang="en-US" smtClean="0"/>
              <a:pPr algn="ctr">
                <a:defRPr/>
              </a:pPr>
              <a:t>Thursday, March 26, 2015</a:t>
            </a:fld>
            <a:endParaRPr lang="en-US" dirty="0"/>
          </a:p>
        </p:txBody>
      </p:sp>
    </p:spTree>
    <p:extLst>
      <p:ext uri="{BB962C8B-B14F-4D97-AF65-F5344CB8AC3E}">
        <p14:creationId xmlns:p14="http://schemas.microsoft.com/office/powerpoint/2010/main" val="2387488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F1F249A-68B1-4071-A4C0-2B96F2FE1482}" type="slidenum">
              <a:rPr lang="en-US"/>
              <a:pPr>
                <a:defRPr/>
              </a:pPr>
              <a:t>‹#›</a:t>
            </a:fld>
            <a:endParaRPr lang="en-US" dirty="0"/>
          </a:p>
        </p:txBody>
      </p:sp>
      <p:sp>
        <p:nvSpPr>
          <p:cNvPr id="7" name="Rectangle 4"/>
          <p:cNvSpPr>
            <a:spLocks noGrp="1" noChangeArrowheads="1"/>
          </p:cNvSpPr>
          <p:nvPr>
            <p:ph type="dt" sz="half" idx="2"/>
          </p:nvPr>
        </p:nvSpPr>
        <p:spPr bwMode="auto">
          <a:xfrm>
            <a:off x="457200" y="6245225"/>
            <a:ext cx="259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lgn="ctr">
              <a:defRPr/>
            </a:pPr>
            <a:r>
              <a:rPr lang="en-US" dirty="0" smtClean="0"/>
              <a:t>As of </a:t>
            </a:r>
            <a:fld id="{F726BA12-147F-4273-991B-2D45F45FF394}" type="datetime2">
              <a:rPr lang="en-US" smtClean="0"/>
              <a:pPr algn="ctr">
                <a:defRPr/>
              </a:pPr>
              <a:t>Thursday, March 26, 2015</a:t>
            </a:fld>
            <a:endParaRPr lang="en-US" dirty="0"/>
          </a:p>
        </p:txBody>
      </p:sp>
    </p:spTree>
    <p:extLst>
      <p:ext uri="{BB962C8B-B14F-4D97-AF65-F5344CB8AC3E}">
        <p14:creationId xmlns:p14="http://schemas.microsoft.com/office/powerpoint/2010/main" val="2243373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7517E71-28AB-4EA4-B8A7-88064789B59A}" type="slidenum">
              <a:rPr lang="en-US"/>
              <a:pPr>
                <a:defRPr/>
              </a:pPr>
              <a:t>‹#›</a:t>
            </a:fld>
            <a:endParaRPr lang="en-US" dirty="0"/>
          </a:p>
        </p:txBody>
      </p:sp>
      <p:sp>
        <p:nvSpPr>
          <p:cNvPr id="7" name="Rectangle 4"/>
          <p:cNvSpPr>
            <a:spLocks noGrp="1" noChangeArrowheads="1"/>
          </p:cNvSpPr>
          <p:nvPr>
            <p:ph type="dt" sz="half" idx="2"/>
          </p:nvPr>
        </p:nvSpPr>
        <p:spPr bwMode="auto">
          <a:xfrm>
            <a:off x="457200" y="6245225"/>
            <a:ext cx="259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lgn="ctr">
              <a:defRPr/>
            </a:pPr>
            <a:r>
              <a:rPr lang="en-US" dirty="0" smtClean="0"/>
              <a:t>As of </a:t>
            </a:r>
            <a:fld id="{8BB57B17-C530-4C11-8446-F6751136AC04}" type="datetime2">
              <a:rPr lang="en-US" smtClean="0"/>
              <a:pPr algn="ctr">
                <a:defRPr/>
              </a:pPr>
              <a:t>Thursday, March 26, 2015</a:t>
            </a:fld>
            <a:endParaRPr lang="en-US" dirty="0"/>
          </a:p>
        </p:txBody>
      </p:sp>
    </p:spTree>
    <p:extLst>
      <p:ext uri="{BB962C8B-B14F-4D97-AF65-F5344CB8AC3E}">
        <p14:creationId xmlns:p14="http://schemas.microsoft.com/office/powerpoint/2010/main" val="3211817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9E5A111-8442-4562-95B9-C7FFCF828EA0}" type="slidenum">
              <a:rPr lang="en-US"/>
              <a:pPr>
                <a:defRPr/>
              </a:pPr>
              <a:t>‹#›</a:t>
            </a:fld>
            <a:endParaRPr lang="en-US" dirty="0"/>
          </a:p>
        </p:txBody>
      </p:sp>
      <p:sp>
        <p:nvSpPr>
          <p:cNvPr id="7" name="Rectangle 4"/>
          <p:cNvSpPr>
            <a:spLocks noGrp="1" noChangeArrowheads="1"/>
          </p:cNvSpPr>
          <p:nvPr>
            <p:ph type="dt" sz="half" idx="2"/>
          </p:nvPr>
        </p:nvSpPr>
        <p:spPr bwMode="auto">
          <a:xfrm>
            <a:off x="457200" y="6245225"/>
            <a:ext cx="259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lgn="ctr">
              <a:defRPr/>
            </a:pPr>
            <a:r>
              <a:rPr lang="en-US" dirty="0" smtClean="0"/>
              <a:t>As of Monday, February 04, 2013</a:t>
            </a:r>
            <a:endParaRPr lang="en-US" dirty="0"/>
          </a:p>
        </p:txBody>
      </p:sp>
    </p:spTree>
    <p:extLst>
      <p:ext uri="{BB962C8B-B14F-4D97-AF65-F5344CB8AC3E}">
        <p14:creationId xmlns:p14="http://schemas.microsoft.com/office/powerpoint/2010/main" val="3763860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A979CF3-FDD1-42CD-AAB7-F2779801DF92}" type="slidenum">
              <a:rPr lang="en-US"/>
              <a:pPr>
                <a:defRPr/>
              </a:pPr>
              <a:t>‹#›</a:t>
            </a:fld>
            <a:endParaRPr lang="en-US" dirty="0"/>
          </a:p>
        </p:txBody>
      </p:sp>
      <p:sp>
        <p:nvSpPr>
          <p:cNvPr id="7" name="Rectangle 4"/>
          <p:cNvSpPr>
            <a:spLocks noGrp="1" noChangeArrowheads="1"/>
          </p:cNvSpPr>
          <p:nvPr>
            <p:ph type="dt" sz="half" idx="2"/>
          </p:nvPr>
        </p:nvSpPr>
        <p:spPr bwMode="auto">
          <a:xfrm>
            <a:off x="457200" y="6245225"/>
            <a:ext cx="259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lgn="ctr">
              <a:defRPr/>
            </a:pPr>
            <a:r>
              <a:rPr lang="en-US" dirty="0" smtClean="0"/>
              <a:t>As of </a:t>
            </a:r>
            <a:fld id="{79EA1B30-0D0F-46A4-86AF-34DB7B133F28}" type="datetime2">
              <a:rPr lang="en-US" smtClean="0"/>
              <a:pPr algn="ctr">
                <a:defRPr/>
              </a:pPr>
              <a:t>Thursday, March 26, 2015</a:t>
            </a:fld>
            <a:endParaRPr lang="en-US" dirty="0"/>
          </a:p>
        </p:txBody>
      </p:sp>
    </p:spTree>
    <p:extLst>
      <p:ext uri="{BB962C8B-B14F-4D97-AF65-F5344CB8AC3E}">
        <p14:creationId xmlns:p14="http://schemas.microsoft.com/office/powerpoint/2010/main" val="335291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61AC2A9-0742-4D35-B645-2464160BAC71}" type="slidenum">
              <a:rPr lang="en-US"/>
              <a:pPr>
                <a:defRPr/>
              </a:pPr>
              <a:t>‹#›</a:t>
            </a:fld>
            <a:endParaRPr lang="en-US" dirty="0"/>
          </a:p>
        </p:txBody>
      </p:sp>
      <p:sp>
        <p:nvSpPr>
          <p:cNvPr id="8" name="Rectangle 4"/>
          <p:cNvSpPr>
            <a:spLocks noGrp="1" noChangeArrowheads="1"/>
          </p:cNvSpPr>
          <p:nvPr>
            <p:ph type="dt" sz="half" idx="13"/>
          </p:nvPr>
        </p:nvSpPr>
        <p:spPr bwMode="auto">
          <a:xfrm>
            <a:off x="457200" y="6245225"/>
            <a:ext cx="259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lgn="ctr">
              <a:defRPr/>
            </a:pPr>
            <a:r>
              <a:rPr lang="en-US" dirty="0" smtClean="0"/>
              <a:t>As of </a:t>
            </a:r>
            <a:fld id="{07B3C4D5-0265-4DFA-82DF-82E111DF7A78}" type="datetime2">
              <a:rPr lang="en-US" smtClean="0"/>
              <a:pPr algn="ctr">
                <a:defRPr/>
              </a:pPr>
              <a:t>Thursday, March 26, 2015</a:t>
            </a:fld>
            <a:endParaRPr lang="en-US" dirty="0"/>
          </a:p>
        </p:txBody>
      </p:sp>
    </p:spTree>
    <p:extLst>
      <p:ext uri="{BB962C8B-B14F-4D97-AF65-F5344CB8AC3E}">
        <p14:creationId xmlns:p14="http://schemas.microsoft.com/office/powerpoint/2010/main" val="2315495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1975391A-B250-40B5-BDC8-DB9641ACFB48}" type="slidenum">
              <a:rPr lang="en-US"/>
              <a:pPr>
                <a:defRPr/>
              </a:pPr>
              <a:t>‹#›</a:t>
            </a:fld>
            <a:endParaRPr lang="en-US" dirty="0"/>
          </a:p>
        </p:txBody>
      </p:sp>
      <p:sp>
        <p:nvSpPr>
          <p:cNvPr id="10" name="Rectangle 4"/>
          <p:cNvSpPr>
            <a:spLocks noGrp="1" noChangeArrowheads="1"/>
          </p:cNvSpPr>
          <p:nvPr>
            <p:ph type="dt" sz="half" idx="13"/>
          </p:nvPr>
        </p:nvSpPr>
        <p:spPr bwMode="auto">
          <a:xfrm>
            <a:off x="457200" y="6245225"/>
            <a:ext cx="259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lgn="ctr">
              <a:defRPr/>
            </a:pPr>
            <a:r>
              <a:rPr lang="en-US" dirty="0" smtClean="0"/>
              <a:t>As of </a:t>
            </a:r>
            <a:fld id="{27F48D24-C6BC-46DC-AAB6-23CF7CA00E93}" type="datetime2">
              <a:rPr lang="en-US" smtClean="0"/>
              <a:pPr algn="ctr">
                <a:defRPr/>
              </a:pPr>
              <a:t>Thursday, March 26, 2015</a:t>
            </a:fld>
            <a:endParaRPr lang="en-US" dirty="0"/>
          </a:p>
        </p:txBody>
      </p:sp>
    </p:spTree>
    <p:extLst>
      <p:ext uri="{BB962C8B-B14F-4D97-AF65-F5344CB8AC3E}">
        <p14:creationId xmlns:p14="http://schemas.microsoft.com/office/powerpoint/2010/main" val="1174792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E5A95D59-EC41-4F80-8F74-6F6C3079511A}" type="slidenum">
              <a:rPr lang="en-US"/>
              <a:pPr>
                <a:defRPr/>
              </a:pPr>
              <a:t>‹#›</a:t>
            </a:fld>
            <a:endParaRPr lang="en-US" dirty="0"/>
          </a:p>
        </p:txBody>
      </p:sp>
      <p:sp>
        <p:nvSpPr>
          <p:cNvPr id="6" name="Rectangle 4"/>
          <p:cNvSpPr>
            <a:spLocks noGrp="1" noChangeArrowheads="1"/>
          </p:cNvSpPr>
          <p:nvPr>
            <p:ph type="dt" sz="half" idx="2"/>
          </p:nvPr>
        </p:nvSpPr>
        <p:spPr bwMode="auto">
          <a:xfrm>
            <a:off x="457200" y="6245225"/>
            <a:ext cx="259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lgn="ctr">
              <a:defRPr/>
            </a:pPr>
            <a:r>
              <a:rPr lang="en-US" dirty="0" smtClean="0"/>
              <a:t>As of </a:t>
            </a:r>
            <a:fld id="{0DA13DB1-A361-43E2-BD43-882772669A6A}" type="datetime2">
              <a:rPr lang="en-US" smtClean="0"/>
              <a:pPr algn="ctr">
                <a:defRPr/>
              </a:pPr>
              <a:t>Thursday, March 26, 2015</a:t>
            </a:fld>
            <a:endParaRPr lang="en-US" dirty="0"/>
          </a:p>
        </p:txBody>
      </p:sp>
    </p:spTree>
    <p:extLst>
      <p:ext uri="{BB962C8B-B14F-4D97-AF65-F5344CB8AC3E}">
        <p14:creationId xmlns:p14="http://schemas.microsoft.com/office/powerpoint/2010/main" val="2956936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0CE8F066-C943-4E24-ADC7-80A471F89792}" type="slidenum">
              <a:rPr lang="en-US"/>
              <a:pPr>
                <a:defRPr/>
              </a:pPr>
              <a:t>‹#›</a:t>
            </a:fld>
            <a:endParaRPr lang="en-US" dirty="0"/>
          </a:p>
        </p:txBody>
      </p:sp>
      <p:sp>
        <p:nvSpPr>
          <p:cNvPr id="5" name="Date Placeholder 4"/>
          <p:cNvSpPr>
            <a:spLocks noGrp="1" noChangeArrowheads="1"/>
          </p:cNvSpPr>
          <p:nvPr>
            <p:ph type="dt" sz="half" idx="2"/>
          </p:nvPr>
        </p:nvSpPr>
        <p:spPr bwMode="auto">
          <a:xfrm>
            <a:off x="457200" y="6245225"/>
            <a:ext cx="259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lgn="ctr">
              <a:defRPr/>
            </a:pPr>
            <a:r>
              <a:rPr lang="en-US" dirty="0" smtClean="0"/>
              <a:t>As of </a:t>
            </a:r>
            <a:fld id="{0D3BCBE4-685B-4359-8746-331295F56679}" type="datetime2">
              <a:rPr lang="en-US" smtClean="0"/>
              <a:pPr algn="ctr">
                <a:defRPr/>
              </a:pPr>
              <a:t>Thursday, March 26, 2015</a:t>
            </a:fld>
            <a:endParaRPr lang="en-US" dirty="0"/>
          </a:p>
        </p:txBody>
      </p:sp>
    </p:spTree>
    <p:extLst>
      <p:ext uri="{BB962C8B-B14F-4D97-AF65-F5344CB8AC3E}">
        <p14:creationId xmlns:p14="http://schemas.microsoft.com/office/powerpoint/2010/main" val="2804813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96EECE9-000D-4371-99DB-BC48BD4035E8}" type="slidenum">
              <a:rPr lang="en-US"/>
              <a:pPr>
                <a:defRPr/>
              </a:pPr>
              <a:t>‹#›</a:t>
            </a:fld>
            <a:endParaRPr lang="en-US" dirty="0"/>
          </a:p>
        </p:txBody>
      </p:sp>
      <p:sp>
        <p:nvSpPr>
          <p:cNvPr id="8" name="Rectangle 4"/>
          <p:cNvSpPr>
            <a:spLocks noGrp="1" noChangeArrowheads="1"/>
          </p:cNvSpPr>
          <p:nvPr>
            <p:ph type="dt" sz="half" idx="13"/>
          </p:nvPr>
        </p:nvSpPr>
        <p:spPr bwMode="auto">
          <a:xfrm>
            <a:off x="457200" y="6245225"/>
            <a:ext cx="259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lgn="ctr">
              <a:defRPr/>
            </a:pPr>
            <a:r>
              <a:rPr lang="en-US" dirty="0" smtClean="0"/>
              <a:t>As of </a:t>
            </a:r>
            <a:fld id="{66126010-03CD-4005-9EA8-B67C2C47F7DF}" type="datetime2">
              <a:rPr lang="en-US" smtClean="0"/>
              <a:pPr algn="ctr">
                <a:defRPr/>
              </a:pPr>
              <a:t>Thursday, March 26, 2015</a:t>
            </a:fld>
            <a:endParaRPr lang="en-US" dirty="0"/>
          </a:p>
        </p:txBody>
      </p:sp>
    </p:spTree>
    <p:extLst>
      <p:ext uri="{BB962C8B-B14F-4D97-AF65-F5344CB8AC3E}">
        <p14:creationId xmlns:p14="http://schemas.microsoft.com/office/powerpoint/2010/main" val="2260308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28AD756-F09D-46A8-B010-6DB36763809E}" type="slidenum">
              <a:rPr lang="en-US"/>
              <a:pPr>
                <a:defRPr/>
              </a:pPr>
              <a:t>‹#›</a:t>
            </a:fld>
            <a:endParaRPr lang="en-US" dirty="0"/>
          </a:p>
        </p:txBody>
      </p:sp>
      <p:sp>
        <p:nvSpPr>
          <p:cNvPr id="8" name="Rectangle 4"/>
          <p:cNvSpPr>
            <a:spLocks noGrp="1" noChangeArrowheads="1"/>
          </p:cNvSpPr>
          <p:nvPr>
            <p:ph type="dt" sz="half" idx="13"/>
          </p:nvPr>
        </p:nvSpPr>
        <p:spPr bwMode="auto">
          <a:xfrm>
            <a:off x="457200" y="6245225"/>
            <a:ext cx="259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lgn="ctr">
              <a:defRPr/>
            </a:pPr>
            <a:r>
              <a:rPr lang="en-US" dirty="0" smtClean="0"/>
              <a:t>As of </a:t>
            </a:r>
            <a:fld id="{8A21BCFA-73C8-435E-9CE9-F96A7F143B1F}" type="datetime2">
              <a:rPr lang="en-US" smtClean="0"/>
              <a:pPr algn="ctr">
                <a:defRPr/>
              </a:pPr>
              <a:t>Thursday, March 26, 2015</a:t>
            </a:fld>
            <a:endParaRPr lang="en-US" dirty="0"/>
          </a:p>
        </p:txBody>
      </p:sp>
    </p:spTree>
    <p:extLst>
      <p:ext uri="{BB962C8B-B14F-4D97-AF65-F5344CB8AC3E}">
        <p14:creationId xmlns:p14="http://schemas.microsoft.com/office/powerpoint/2010/main" val="3226504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59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dirty="0" smtClean="0">
                <a:solidFill>
                  <a:srgbClr val="FF0000"/>
                </a:solidFill>
              </a:defRPr>
            </a:lvl1pPr>
          </a:lstStyle>
          <a:p>
            <a:pPr algn="ctr">
              <a:defRPr/>
            </a:pPr>
            <a:r>
              <a:rPr lang="en-US" dirty="0" smtClean="0"/>
              <a:t>As of </a:t>
            </a:r>
            <a:fld id="{6DCACB94-0D84-4FA2-85E7-D3E3FEFC0184}" type="datetime2">
              <a:rPr lang="en-US" smtClean="0"/>
              <a:pPr algn="ctr">
                <a:defRPr/>
              </a:pPr>
              <a:t>Thursday, March 26, 2015</a:t>
            </a:fld>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D64A260-849C-4CA3-91C4-DA08D84257B0}" type="slidenum">
              <a:rPr lang="en-US"/>
              <a:pPr>
                <a:defRPr/>
              </a:pPr>
              <a:t>‹#›</a:t>
            </a:fld>
            <a:endParaRPr lang="en-US" dirty="0"/>
          </a:p>
        </p:txBody>
      </p:sp>
      <p:sp>
        <p:nvSpPr>
          <p:cNvPr id="57346" name="AutoShape 2" descr="http://www.assumptionla.com/files/images/Logos/OEP.JPG"/>
          <p:cNvSpPr>
            <a:spLocks noChangeAspect="1" noChangeArrowheads="1"/>
          </p:cNvSpPr>
          <p:nvPr userDrawn="1"/>
        </p:nvSpPr>
        <p:spPr bwMode="auto">
          <a:xfrm>
            <a:off x="155575" y="-715963"/>
            <a:ext cx="1476375" cy="149542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7348" name="AutoShape 4" descr="http://www.assumptionla.com/files/images/Logos/OEP.JPG"/>
          <p:cNvSpPr>
            <a:spLocks noChangeAspect="1" noChangeArrowheads="1"/>
          </p:cNvSpPr>
          <p:nvPr userDrawn="1"/>
        </p:nvSpPr>
        <p:spPr bwMode="auto">
          <a:xfrm>
            <a:off x="155575" y="-715963"/>
            <a:ext cx="1476375" cy="149542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7350" name="AutoShape 6" descr="http://www.assumptionla.com/files/images/Logos/OEP.JPG"/>
          <p:cNvSpPr>
            <a:spLocks noChangeAspect="1" noChangeArrowheads="1"/>
          </p:cNvSpPr>
          <p:nvPr userDrawn="1"/>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skGOHSEP@la.gov"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askgohsep@la.gov"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914400" y="228600"/>
            <a:ext cx="8229600" cy="1143000"/>
          </a:xfrm>
        </p:spPr>
        <p:txBody>
          <a:bodyPr/>
          <a:lstStyle/>
          <a:p>
            <a:pPr eaLnBrk="1" hangingPunct="1"/>
            <a:r>
              <a:rPr lang="en-US" sz="4000" dirty="0" smtClean="0"/>
              <a:t>Assumption Parish</a:t>
            </a:r>
            <a:br>
              <a:rPr lang="en-US" sz="4000" dirty="0" smtClean="0"/>
            </a:br>
            <a:r>
              <a:rPr lang="en-US" sz="4000" dirty="0" smtClean="0"/>
              <a:t>Operational Situation Summary</a:t>
            </a:r>
          </a:p>
        </p:txBody>
      </p:sp>
      <p:sp>
        <p:nvSpPr>
          <p:cNvPr id="15362" name="Rectangle 3"/>
          <p:cNvSpPr>
            <a:spLocks noGrp="1" noChangeArrowheads="1"/>
          </p:cNvSpPr>
          <p:nvPr>
            <p:ph type="body" idx="1"/>
          </p:nvPr>
        </p:nvSpPr>
        <p:spPr>
          <a:xfrm>
            <a:off x="457200" y="1524000"/>
            <a:ext cx="8229600" cy="4800600"/>
          </a:xfrm>
        </p:spPr>
        <p:txBody>
          <a:bodyPr/>
          <a:lstStyle/>
          <a:p>
            <a:pPr eaLnBrk="1" hangingPunct="1">
              <a:lnSpc>
                <a:spcPct val="80000"/>
              </a:lnSpc>
            </a:pPr>
            <a:r>
              <a:rPr lang="en-US" sz="1800" dirty="0" smtClean="0"/>
              <a:t>Emergency Management:</a:t>
            </a:r>
          </a:p>
          <a:p>
            <a:pPr lvl="1" eaLnBrk="1" hangingPunct="1">
              <a:lnSpc>
                <a:spcPct val="80000"/>
              </a:lnSpc>
            </a:pPr>
            <a:r>
              <a:rPr lang="en-US" sz="1200" dirty="0" smtClean="0"/>
              <a:t>Parish Emergency Declared – 19 June 2012</a:t>
            </a:r>
          </a:p>
          <a:p>
            <a:pPr lvl="2" eaLnBrk="1" hangingPunct="1">
              <a:lnSpc>
                <a:spcPct val="80000"/>
              </a:lnSpc>
            </a:pPr>
            <a:r>
              <a:rPr lang="en-US" sz="1000" dirty="0" smtClean="0">
                <a:latin typeface="Calibri" panose="020F0502020204030204" pitchFamily="34" charset="0"/>
              </a:rPr>
              <a:t>Extended 30 days on 05 December 2014</a:t>
            </a:r>
          </a:p>
          <a:p>
            <a:pPr lvl="2" eaLnBrk="1" hangingPunct="1">
              <a:lnSpc>
                <a:spcPct val="80000"/>
              </a:lnSpc>
            </a:pPr>
            <a:r>
              <a:rPr lang="en-US" sz="1000" dirty="0" smtClean="0">
                <a:latin typeface="Calibri" panose="020F0502020204030204" pitchFamily="34" charset="0"/>
              </a:rPr>
              <a:t>Extended 30 days on 05 January 2015</a:t>
            </a:r>
          </a:p>
          <a:p>
            <a:pPr lvl="2" eaLnBrk="1" hangingPunct="1">
              <a:lnSpc>
                <a:spcPct val="80000"/>
              </a:lnSpc>
            </a:pPr>
            <a:r>
              <a:rPr lang="en-US" sz="1000" dirty="0" smtClean="0">
                <a:latin typeface="Calibri" panose="020F0502020204030204" pitchFamily="34" charset="0"/>
              </a:rPr>
              <a:t>Extended 30 days on 05 February 2015</a:t>
            </a:r>
          </a:p>
          <a:p>
            <a:pPr lvl="2" eaLnBrk="1" hangingPunct="1">
              <a:lnSpc>
                <a:spcPct val="80000"/>
              </a:lnSpc>
            </a:pPr>
            <a:r>
              <a:rPr lang="en-US" sz="1000" dirty="0" smtClean="0">
                <a:latin typeface="Calibri" panose="020F0502020204030204" pitchFamily="34" charset="0"/>
              </a:rPr>
              <a:t>Extended 30 days on 05 March 2015</a:t>
            </a:r>
          </a:p>
          <a:p>
            <a:pPr lvl="1" eaLnBrk="1" hangingPunct="1">
              <a:lnSpc>
                <a:spcPct val="80000"/>
              </a:lnSpc>
            </a:pPr>
            <a:r>
              <a:rPr lang="en-US" sz="1000" dirty="0" smtClean="0">
                <a:latin typeface="Calibri" panose="020F0502020204030204" pitchFamily="34" charset="0"/>
              </a:rPr>
              <a:t>State Emergency Declared – 3 August 2012</a:t>
            </a:r>
          </a:p>
          <a:p>
            <a:pPr lvl="1" eaLnBrk="1" hangingPunct="1">
              <a:lnSpc>
                <a:spcPct val="80000"/>
              </a:lnSpc>
            </a:pPr>
            <a:r>
              <a:rPr lang="en-US" sz="1000" dirty="0" smtClean="0">
                <a:latin typeface="Calibri" panose="020F0502020204030204" pitchFamily="34" charset="0"/>
              </a:rPr>
              <a:t>LA Hwy 70 Open for traffic</a:t>
            </a:r>
          </a:p>
          <a:p>
            <a:pPr lvl="1" eaLnBrk="1" hangingPunct="1">
              <a:lnSpc>
                <a:spcPct val="80000"/>
              </a:lnSpc>
            </a:pPr>
            <a:r>
              <a:rPr lang="en-US" sz="1000" dirty="0" smtClean="0">
                <a:latin typeface="Calibri" panose="020F0502020204030204" pitchFamily="34" charset="0"/>
              </a:rPr>
              <a:t>Mandatory Evacuation still in effect</a:t>
            </a:r>
          </a:p>
          <a:p>
            <a:pPr lvl="1" eaLnBrk="1" hangingPunct="1">
              <a:lnSpc>
                <a:spcPct val="80000"/>
              </a:lnSpc>
            </a:pPr>
            <a:r>
              <a:rPr lang="en-US" sz="1000" dirty="0" smtClean="0">
                <a:latin typeface="Calibri" panose="020F0502020204030204" pitchFamily="34" charset="0"/>
              </a:rPr>
              <a:t>Security plans in place to secure sinkhole area</a:t>
            </a:r>
          </a:p>
          <a:p>
            <a:pPr lvl="1" eaLnBrk="1" hangingPunct="1">
              <a:lnSpc>
                <a:spcPct val="80000"/>
              </a:lnSpc>
            </a:pPr>
            <a:r>
              <a:rPr lang="en-US" sz="1000" dirty="0" smtClean="0">
                <a:latin typeface="Calibri" panose="020F0502020204030204" pitchFamily="34" charset="0"/>
              </a:rPr>
              <a:t>Parish continues blog to inform residents</a:t>
            </a:r>
          </a:p>
          <a:p>
            <a:pPr lvl="1" eaLnBrk="1" hangingPunct="1">
              <a:lnSpc>
                <a:spcPct val="80000"/>
              </a:lnSpc>
            </a:pPr>
            <a:r>
              <a:rPr lang="en-US" sz="1000" dirty="0" smtClean="0">
                <a:latin typeface="Calibri" panose="020F0502020204030204" pitchFamily="34" charset="0"/>
              </a:rPr>
              <a:t>Texas Brine issuing financial assistance for residents </a:t>
            </a:r>
          </a:p>
          <a:p>
            <a:pPr lvl="1" eaLnBrk="1" hangingPunct="1">
              <a:lnSpc>
                <a:spcPct val="80000"/>
              </a:lnSpc>
            </a:pPr>
            <a:r>
              <a:rPr lang="en-US" sz="1000" dirty="0" smtClean="0">
                <a:latin typeface="Calibri" panose="020F0502020204030204" pitchFamily="34" charset="0"/>
              </a:rPr>
              <a:t>Bayou Corne Incident Command Center - HOTLINE 1-877-281-7311</a:t>
            </a:r>
          </a:p>
          <a:p>
            <a:pPr lvl="1" eaLnBrk="1" hangingPunct="1">
              <a:lnSpc>
                <a:spcPct val="80000"/>
              </a:lnSpc>
            </a:pPr>
            <a:r>
              <a:rPr lang="en-US" sz="1000" dirty="0" smtClean="0">
                <a:latin typeface="Calibri" panose="020F0502020204030204" pitchFamily="34" charset="0"/>
              </a:rPr>
              <a:t>Facilitating the </a:t>
            </a:r>
            <a:r>
              <a:rPr lang="en-US" sz="1000" dirty="0" smtClean="0">
                <a:latin typeface="Calibri" panose="020F0502020204030204" pitchFamily="34" charset="0"/>
                <a:hlinkClick r:id="rId3"/>
              </a:rPr>
              <a:t>askGOHSEP@la.gov</a:t>
            </a:r>
            <a:r>
              <a:rPr lang="en-US" sz="1000" dirty="0" smtClean="0">
                <a:latin typeface="Calibri" panose="020F0502020204030204" pitchFamily="34" charset="0"/>
              </a:rPr>
              <a:t> for questions</a:t>
            </a:r>
          </a:p>
          <a:p>
            <a:pPr lvl="1" eaLnBrk="1" hangingPunct="1">
              <a:lnSpc>
                <a:spcPct val="80000"/>
              </a:lnSpc>
            </a:pPr>
            <a:r>
              <a:rPr lang="en-US" sz="1000" dirty="0" smtClean="0">
                <a:latin typeface="Calibri" panose="020F0502020204030204" pitchFamily="34" charset="0"/>
              </a:rPr>
              <a:t>APOEP and Sheriff’s Office relocated Command Post to 1424 Hwy 70S</a:t>
            </a:r>
          </a:p>
        </p:txBody>
      </p:sp>
      <p:sp>
        <p:nvSpPr>
          <p:cNvPr id="6"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March 26, 2015</a:t>
            </a:fld>
            <a:endParaRPr lang="en-US" dirty="0"/>
          </a:p>
        </p:txBody>
      </p:sp>
      <p:sp>
        <p:nvSpPr>
          <p:cNvPr id="7" name="Slide Number Placeholder 6"/>
          <p:cNvSpPr>
            <a:spLocks noGrp="1"/>
          </p:cNvSpPr>
          <p:nvPr>
            <p:ph type="sldNum" sz="quarter" idx="12"/>
          </p:nvPr>
        </p:nvSpPr>
        <p:spPr>
          <a:xfrm>
            <a:off x="6553200" y="6248400"/>
            <a:ext cx="2133600" cy="476250"/>
          </a:xfrm>
        </p:spPr>
        <p:txBody>
          <a:bodyPr/>
          <a:lstStyle/>
          <a:p>
            <a:pPr>
              <a:defRPr/>
            </a:pPr>
            <a:fld id="{59E5A111-8442-4562-95B9-C7FFCF828EA0}" type="slidenum">
              <a:rPr lang="en-US" smtClean="0"/>
              <a:pPr>
                <a:defRPr/>
              </a:pPr>
              <a:t>1</a:t>
            </a:fld>
            <a:endParaRPr lang="en-US" dirty="0"/>
          </a:p>
        </p:txBody>
      </p:sp>
      <p:sp>
        <p:nvSpPr>
          <p:cNvPr id="44034" name="AutoShape 2" descr="http://www.assumptionla.com/files/images/Logos/OEP.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9" name="Picture 8" descr="OEP.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9E5A111-8442-4562-95B9-C7FFCF828EA0}" type="slidenum">
              <a:rPr lang="en-US" smtClean="0"/>
              <a:pPr>
                <a:defRPr/>
              </a:pPr>
              <a:t>10</a:t>
            </a:fld>
            <a:endParaRPr lang="en-US" dirty="0"/>
          </a:p>
        </p:txBody>
      </p:sp>
      <p:sp>
        <p:nvSpPr>
          <p:cNvPr id="6" name="Rectangle 4"/>
          <p:cNvSpPr>
            <a:spLocks noGrp="1" noChangeArrowheads="1"/>
          </p:cNvSpPr>
          <p:nvPr>
            <p:ph type="title"/>
          </p:nvPr>
        </p:nvSpPr>
        <p:spPr>
          <a:xfrm>
            <a:off x="457200" y="274638"/>
            <a:ext cx="8229600" cy="1143000"/>
          </a:xfrm>
          <a:noFill/>
        </p:spPr>
        <p:txBody>
          <a:bodyPr>
            <a:normAutofit fontScale="90000"/>
          </a:bodyPr>
          <a:lstStyle/>
          <a:p>
            <a:pPr eaLnBrk="1" hangingPunct="1"/>
            <a:r>
              <a:rPr lang="en-US" sz="4000" dirty="0" smtClean="0"/>
              <a:t>Assumption Parish</a:t>
            </a:r>
            <a:br>
              <a:rPr lang="en-US" sz="4000" dirty="0" smtClean="0"/>
            </a:br>
            <a:r>
              <a:rPr lang="en-US" sz="4000" dirty="0" smtClean="0"/>
              <a:t>Operational Situation Summary</a:t>
            </a:r>
          </a:p>
        </p:txBody>
      </p:sp>
      <p:pic>
        <p:nvPicPr>
          <p:cNvPr id="7" name="Picture 6"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8" name="TextBox 7"/>
          <p:cNvSpPr txBox="1"/>
          <p:nvPr/>
        </p:nvSpPr>
        <p:spPr>
          <a:xfrm>
            <a:off x="152400" y="1389298"/>
            <a:ext cx="8839200" cy="461665"/>
          </a:xfrm>
          <a:prstGeom prst="rect">
            <a:avLst/>
          </a:prstGeom>
          <a:noFill/>
        </p:spPr>
        <p:txBody>
          <a:bodyPr wrap="square" rtlCol="0">
            <a:spAutoFit/>
          </a:bodyPr>
          <a:lstStyle/>
          <a:p>
            <a:pPr marL="171450" indent="-171450" algn="ctr">
              <a:buFont typeface="Arial" pitchFamily="34" charset="0"/>
              <a:buChar char="•"/>
            </a:pPr>
            <a:r>
              <a:rPr lang="en-US" sz="1200" i="1" dirty="0" smtClean="0">
                <a:solidFill>
                  <a:srgbClr val="FF0000"/>
                </a:solidFill>
              </a:rPr>
              <a:t>The State Agency is responsible for oversight of the following activities.  Texas Brine and its contractors are performing operational response activities.</a:t>
            </a:r>
            <a:endParaRPr lang="en-US" sz="1200" i="1" dirty="0">
              <a:solidFill>
                <a:srgbClr val="FF0000"/>
              </a:solidFill>
            </a:endParaRPr>
          </a:p>
        </p:txBody>
      </p:sp>
      <p:sp>
        <p:nvSpPr>
          <p:cNvPr id="9" name="Rectangle 4"/>
          <p:cNvSpPr>
            <a:spLocks noGrp="1" noChangeArrowheads="1"/>
          </p:cNvSpPr>
          <p:nvPr>
            <p:ph type="dt" sz="half" idx="2"/>
          </p:nvPr>
        </p:nvSpPr>
        <p:spPr bwMode="auto">
          <a:xfrm>
            <a:off x="0" y="640080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March 26, 2015</a:t>
            </a:fld>
            <a:endParaRPr lang="en-US" dirty="0"/>
          </a:p>
        </p:txBody>
      </p:sp>
      <p:sp>
        <p:nvSpPr>
          <p:cNvPr id="10" name="Rectangle 9"/>
          <p:cNvSpPr/>
          <p:nvPr/>
        </p:nvSpPr>
        <p:spPr>
          <a:xfrm>
            <a:off x="152400" y="1726049"/>
            <a:ext cx="8839200" cy="4708981"/>
          </a:xfrm>
          <a:prstGeom prst="rect">
            <a:avLst/>
          </a:prstGeom>
        </p:spPr>
        <p:txBody>
          <a:bodyPr wrap="square">
            <a:spAutoFit/>
          </a:bodyPr>
          <a:lstStyle/>
          <a:p>
            <a:pPr marL="171450" lvl="0" indent="-171450">
              <a:buFontTx/>
              <a:buChar char="-"/>
            </a:pPr>
            <a:r>
              <a:rPr lang="en-US" sz="1000" dirty="0" smtClean="0">
                <a:latin typeface="Calibri" panose="020F0502020204030204" pitchFamily="34" charset="0"/>
              </a:rPr>
              <a:t>Conducted </a:t>
            </a:r>
            <a:r>
              <a:rPr lang="en-US" sz="1000" dirty="0">
                <a:latin typeface="Calibri" panose="020F0502020204030204" pitchFamily="34" charset="0"/>
              </a:rPr>
              <a:t>daily well readings and flare </a:t>
            </a:r>
            <a:r>
              <a:rPr lang="en-US" sz="1000" dirty="0" smtClean="0">
                <a:latin typeface="Calibri" panose="020F0502020204030204" pitchFamily="34" charset="0"/>
              </a:rPr>
              <a:t>maintenance</a:t>
            </a:r>
          </a:p>
          <a:p>
            <a:pPr marL="171450" lvl="0" indent="-171450">
              <a:buFontTx/>
              <a:buChar char="-"/>
            </a:pPr>
            <a:r>
              <a:rPr lang="en-US" sz="1000" dirty="0" smtClean="0">
                <a:latin typeface="Calibri" panose="020F0502020204030204" pitchFamily="34" charset="0"/>
              </a:rPr>
              <a:t>Continued </a:t>
            </a:r>
            <a:r>
              <a:rPr lang="en-US" sz="1000" dirty="0">
                <a:latin typeface="Calibri" panose="020F0502020204030204" pitchFamily="34" charset="0"/>
              </a:rPr>
              <a:t>daily monitoring and maintenance of continuous dewatering of ORWs 40, 48, 54, and 57.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transducer downloads on ORWs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Redeveloped </a:t>
            </a:r>
            <a:r>
              <a:rPr lang="en-US" sz="1000" dirty="0">
                <a:latin typeface="Calibri" panose="020F0502020204030204" pitchFamily="34" charset="0"/>
              </a:rPr>
              <a:t>ORW-06  (2/3, 4 and 5), ORW-10 (</a:t>
            </a:r>
            <a:r>
              <a:rPr lang="en-US" sz="1000" dirty="0" smtClean="0">
                <a:latin typeface="Calibri" panose="020F0502020204030204" pitchFamily="34" charset="0"/>
              </a:rPr>
              <a:t>2/09)</a:t>
            </a:r>
          </a:p>
          <a:p>
            <a:pPr marL="171450" lvl="0" indent="-171450">
              <a:buFontTx/>
              <a:buChar char="-"/>
            </a:pPr>
            <a:r>
              <a:rPr lang="en-US" sz="1000" dirty="0" smtClean="0">
                <a:latin typeface="Calibri" panose="020F0502020204030204" pitchFamily="34" charset="0"/>
              </a:rPr>
              <a:t>P&amp;A </a:t>
            </a:r>
            <a:r>
              <a:rPr lang="en-US" sz="1000" dirty="0">
                <a:latin typeface="Calibri" panose="020F0502020204030204" pitchFamily="34" charset="0"/>
              </a:rPr>
              <a:t>of </a:t>
            </a:r>
            <a:r>
              <a:rPr lang="en-US" sz="1000" dirty="0" err="1">
                <a:latin typeface="Calibri" panose="020F0502020204030204" pitchFamily="34" charset="0"/>
              </a:rPr>
              <a:t>Geoprobe</a:t>
            </a:r>
            <a:r>
              <a:rPr lang="en-US" sz="1000" dirty="0">
                <a:latin typeface="Calibri" panose="020F0502020204030204" pitchFamily="34" charset="0"/>
              </a:rPr>
              <a:t> wells NSDWM-08 (2/09), GP-22-02 and GP-22-03 (</a:t>
            </a:r>
            <a:r>
              <a:rPr lang="en-US" sz="1000" dirty="0" smtClean="0">
                <a:latin typeface="Calibri" panose="020F0502020204030204" pitchFamily="34" charset="0"/>
              </a:rPr>
              <a:t>02/10)</a:t>
            </a:r>
          </a:p>
          <a:p>
            <a:pPr marL="171450" lvl="0" indent="-171450">
              <a:buFontTx/>
              <a:buChar char="-"/>
            </a:pPr>
            <a:r>
              <a:rPr lang="en-US" sz="1000" dirty="0" smtClean="0">
                <a:latin typeface="Calibri" panose="020F0502020204030204" pitchFamily="34" charset="0"/>
              </a:rPr>
              <a:t>Phase </a:t>
            </a:r>
            <a:r>
              <a:rPr lang="en-US" sz="1000" dirty="0">
                <a:latin typeface="Calibri" panose="020F0502020204030204" pitchFamily="34" charset="0"/>
              </a:rPr>
              <a:t>4 – 3 month vent test on ORW22 (2/09) and 23 (</a:t>
            </a:r>
            <a:r>
              <a:rPr lang="en-US" sz="1000" dirty="0" smtClean="0">
                <a:latin typeface="Calibri" panose="020F0502020204030204" pitchFamily="34" charset="0"/>
              </a:rPr>
              <a:t>02/10)</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the Phase 4 – 30 day vent test on ORW-16 (</a:t>
            </a:r>
            <a:r>
              <a:rPr lang="en-US" sz="1000" dirty="0" smtClean="0">
                <a:latin typeface="Calibri" panose="020F0502020204030204" pitchFamily="34" charset="0"/>
              </a:rPr>
              <a:t>2/09)</a:t>
            </a:r>
          </a:p>
          <a:p>
            <a:pPr marL="171450" lvl="0" indent="-171450">
              <a:buFontTx/>
              <a:buChar char="-"/>
            </a:pPr>
            <a:r>
              <a:rPr lang="en-US" sz="1000" dirty="0" smtClean="0">
                <a:latin typeface="Calibri" panose="020F0502020204030204" pitchFamily="34" charset="0"/>
              </a:rPr>
              <a:t>Conducted </a:t>
            </a:r>
            <a:r>
              <a:rPr lang="en-US" sz="1000" dirty="0">
                <a:latin typeface="Calibri" panose="020F0502020204030204" pitchFamily="34" charset="0"/>
              </a:rPr>
              <a:t>daily well readings and flare maintenance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Continued </a:t>
            </a:r>
            <a:r>
              <a:rPr lang="en-US" sz="1000" dirty="0">
                <a:latin typeface="Calibri" panose="020F0502020204030204" pitchFamily="34" charset="0"/>
              </a:rPr>
              <a:t>daily monitoring and maintenance of continuous dewatering of ORWs 40, 48, 54, and 57.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transducer downloads on ORWs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P&amp;A </a:t>
            </a:r>
            <a:r>
              <a:rPr lang="en-US" sz="1000" dirty="0">
                <a:latin typeface="Calibri" panose="020F0502020204030204" pitchFamily="34" charset="0"/>
              </a:rPr>
              <a:t>of </a:t>
            </a:r>
            <a:r>
              <a:rPr lang="en-US" sz="1000" dirty="0" err="1">
                <a:latin typeface="Calibri" panose="020F0502020204030204" pitchFamily="34" charset="0"/>
              </a:rPr>
              <a:t>Geoprobe</a:t>
            </a:r>
            <a:r>
              <a:rPr lang="en-US" sz="1000" dirty="0">
                <a:latin typeface="Calibri" panose="020F0502020204030204" pitchFamily="34" charset="0"/>
              </a:rPr>
              <a:t> wells GP-37-01 and GP-37-02 (02/11), NSDMW-017 (2/12), NSDMW-006 (2/12)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Conducted </a:t>
            </a:r>
            <a:r>
              <a:rPr lang="en-US" sz="1000" dirty="0">
                <a:latin typeface="Calibri" panose="020F0502020204030204" pitchFamily="34" charset="0"/>
              </a:rPr>
              <a:t>1-hr depletion test at ORW-10; no gas produced; 0.0 psi well head pressure; (2/13)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Phase 4 vent test (3 month) on ORW-28; 0.447 SCF; (2/11)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Phase 4 Zero Verification test of ORW-43; confirmed zero psi; (2/13)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Began </a:t>
            </a:r>
            <a:r>
              <a:rPr lang="en-US" sz="1000" dirty="0">
                <a:latin typeface="Calibri" panose="020F0502020204030204" pitchFamily="34" charset="0"/>
              </a:rPr>
              <a:t>P&amp;A of ORW-21 and ORW-38 (2/16)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Completed quarterly sinkhole and berm survey</a:t>
            </a:r>
          </a:p>
          <a:p>
            <a:pPr marL="171450" lvl="0" indent="-171450">
              <a:buFontTx/>
              <a:buChar char="-"/>
            </a:pPr>
            <a:r>
              <a:rPr lang="en-US" sz="1000" dirty="0" smtClean="0">
                <a:latin typeface="Calibri" panose="020F0502020204030204" pitchFamily="34" charset="0"/>
              </a:rPr>
              <a:t>Collected </a:t>
            </a:r>
            <a:r>
              <a:rPr lang="en-US" sz="1000" dirty="0">
                <a:latin typeface="Calibri" panose="020F0502020204030204" pitchFamily="34" charset="0"/>
              </a:rPr>
              <a:t>weekly LPDES outfall samples; (2/18 and </a:t>
            </a:r>
            <a:r>
              <a:rPr lang="en-US" sz="1000" dirty="0" smtClean="0">
                <a:latin typeface="Calibri" panose="020F0502020204030204" pitchFamily="34" charset="0"/>
              </a:rPr>
              <a:t>2/24)</a:t>
            </a:r>
          </a:p>
          <a:p>
            <a:pPr marL="171450" lvl="0" indent="-171450">
              <a:buFontTx/>
              <a:buChar char="-"/>
            </a:pPr>
            <a:r>
              <a:rPr lang="en-US" sz="1000" dirty="0" smtClean="0">
                <a:latin typeface="Calibri" panose="020F0502020204030204" pitchFamily="34" charset="0"/>
              </a:rPr>
              <a:t>Collected </a:t>
            </a:r>
            <a:r>
              <a:rPr lang="en-US" sz="1000" dirty="0">
                <a:latin typeface="Calibri" panose="020F0502020204030204" pitchFamily="34" charset="0"/>
              </a:rPr>
              <a:t>gas samples from BS-1, BS-15 and BS-113 (</a:t>
            </a:r>
            <a:r>
              <a:rPr lang="en-US" sz="1000" dirty="0" smtClean="0">
                <a:latin typeface="Calibri" panose="020F0502020204030204" pitchFamily="34" charset="0"/>
              </a:rPr>
              <a:t>2/18)</a:t>
            </a:r>
          </a:p>
          <a:p>
            <a:pPr marL="171450" lvl="0" indent="-171450">
              <a:buFontTx/>
              <a:buChar char="-"/>
            </a:pPr>
            <a:r>
              <a:rPr lang="en-US" sz="1000" dirty="0" smtClean="0">
                <a:latin typeface="Calibri" panose="020F0502020204030204" pitchFamily="34" charset="0"/>
              </a:rPr>
              <a:t>Began </a:t>
            </a:r>
            <a:r>
              <a:rPr lang="en-US" sz="1000" dirty="0">
                <a:latin typeface="Calibri" panose="020F0502020204030204" pitchFamily="34" charset="0"/>
              </a:rPr>
              <a:t>the monthly groundwater MRAA well sampling (</a:t>
            </a:r>
            <a:r>
              <a:rPr lang="en-US" sz="1000" dirty="0" smtClean="0">
                <a:latin typeface="Calibri" panose="020F0502020204030204" pitchFamily="34" charset="0"/>
              </a:rPr>
              <a:t>2/24)</a:t>
            </a:r>
          </a:p>
          <a:p>
            <a:pPr marL="171450" lvl="0" indent="-171450">
              <a:buFontTx/>
              <a:buChar char="-"/>
            </a:pPr>
            <a:r>
              <a:rPr lang="en-US" sz="1000" dirty="0" smtClean="0">
                <a:latin typeface="Calibri" panose="020F0502020204030204" pitchFamily="34" charset="0"/>
              </a:rPr>
              <a:t>Conducted </a:t>
            </a:r>
            <a:r>
              <a:rPr lang="en-US" sz="1000" dirty="0">
                <a:latin typeface="Calibri" panose="020F0502020204030204" pitchFamily="34" charset="0"/>
              </a:rPr>
              <a:t>daily well readings and flare </a:t>
            </a:r>
            <a:r>
              <a:rPr lang="en-US" sz="1000" dirty="0" smtClean="0">
                <a:latin typeface="Calibri" panose="020F0502020204030204" pitchFamily="34" charset="0"/>
              </a:rPr>
              <a:t>maintenance</a:t>
            </a:r>
          </a:p>
          <a:p>
            <a:pPr marL="171450" lvl="0" indent="-171450">
              <a:buFontTx/>
              <a:buChar char="-"/>
            </a:pPr>
            <a:r>
              <a:rPr lang="en-US" sz="1000" dirty="0" smtClean="0">
                <a:latin typeface="Calibri" panose="020F0502020204030204" pitchFamily="34" charset="0"/>
              </a:rPr>
              <a:t>Continued </a:t>
            </a:r>
            <a:r>
              <a:rPr lang="en-US" sz="1000" dirty="0">
                <a:latin typeface="Calibri" panose="020F0502020204030204" pitchFamily="34" charset="0"/>
              </a:rPr>
              <a:t>daily monitoring and maintenance of continuous dewatering of ORWs 40, 48, 54, and 57.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weekly transducer downloads on </a:t>
            </a:r>
            <a:r>
              <a:rPr lang="en-US" sz="1000" dirty="0" smtClean="0">
                <a:latin typeface="Calibri" panose="020F0502020204030204" pitchFamily="34" charset="0"/>
              </a:rPr>
              <a:t>ORWs</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the P&amp;A for ORWs 21 and 38 (2/19)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monthly flare gas sampling (</a:t>
            </a:r>
            <a:r>
              <a:rPr lang="en-US" sz="1000" dirty="0" smtClean="0">
                <a:latin typeface="Calibri" panose="020F0502020204030204" pitchFamily="34" charset="0"/>
              </a:rPr>
              <a:t>2/18)</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monthly monitoring of KGC and PVWs (</a:t>
            </a:r>
            <a:r>
              <a:rPr lang="en-US" sz="1000" dirty="0" smtClean="0">
                <a:latin typeface="Calibri" panose="020F0502020204030204" pitchFamily="34" charset="0"/>
              </a:rPr>
              <a:t>2/19)</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quarterly maintenance of RESPEC TM and WL instruments (</a:t>
            </a:r>
            <a:r>
              <a:rPr lang="en-US" sz="1000" dirty="0" smtClean="0">
                <a:latin typeface="Calibri" panose="020F0502020204030204" pitchFamily="34" charset="0"/>
              </a:rPr>
              <a:t>2/19)</a:t>
            </a:r>
          </a:p>
          <a:p>
            <a:pPr marL="171450" lvl="0" indent="-171450">
              <a:buFontTx/>
              <a:buChar char="-"/>
            </a:pPr>
            <a:r>
              <a:rPr lang="en-US" sz="1000" dirty="0" smtClean="0">
                <a:latin typeface="Calibri" panose="020F0502020204030204" pitchFamily="34" charset="0"/>
              </a:rPr>
              <a:t>Completed </a:t>
            </a:r>
            <a:r>
              <a:rPr lang="en-US" sz="1000" dirty="0" err="1">
                <a:latin typeface="Calibri" panose="020F0502020204030204" pitchFamily="34" charset="0"/>
              </a:rPr>
              <a:t>workover</a:t>
            </a:r>
            <a:r>
              <a:rPr lang="en-US" sz="1000" dirty="0">
                <a:latin typeface="Calibri" panose="020F0502020204030204" pitchFamily="34" charset="0"/>
              </a:rPr>
              <a:t> (2/18) and depletion test (2/19) at OGRW-1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Performed </a:t>
            </a:r>
            <a:r>
              <a:rPr lang="en-US" sz="1000" dirty="0">
                <a:latin typeface="Calibri" panose="020F0502020204030204" pitchFamily="34" charset="0"/>
              </a:rPr>
              <a:t>Phase 4 zero verification test at ORW-11; Confirmed 2.2 psig of wellhead annulus pressure. (</a:t>
            </a:r>
            <a:r>
              <a:rPr lang="en-US" sz="1000" dirty="0" smtClean="0">
                <a:latin typeface="Calibri" panose="020F0502020204030204" pitchFamily="34" charset="0"/>
              </a:rPr>
              <a:t>2/20)</a:t>
            </a:r>
          </a:p>
          <a:p>
            <a:pPr marL="171450" lvl="0" indent="-171450">
              <a:buFontTx/>
              <a:buChar char="-"/>
            </a:pPr>
            <a:r>
              <a:rPr lang="en-US" sz="1000" dirty="0" smtClean="0">
                <a:latin typeface="Calibri" panose="020F0502020204030204" pitchFamily="34" charset="0"/>
              </a:rPr>
              <a:t>Began </a:t>
            </a:r>
            <a:r>
              <a:rPr lang="en-US" sz="1000" dirty="0">
                <a:latin typeface="Calibri" panose="020F0502020204030204" pitchFamily="34" charset="0"/>
              </a:rPr>
              <a:t>monthly sampling of selected MRAA wells (</a:t>
            </a:r>
            <a:r>
              <a:rPr lang="en-US" sz="1000" dirty="0" smtClean="0">
                <a:latin typeface="Calibri" panose="020F0502020204030204" pitchFamily="34" charset="0"/>
              </a:rPr>
              <a:t>2/23)</a:t>
            </a:r>
          </a:p>
          <a:p>
            <a:pPr marL="171450" lvl="0" indent="-171450">
              <a:buFontTx/>
              <a:buChar char="-"/>
            </a:pPr>
            <a:r>
              <a:rPr lang="en-US" sz="1000" dirty="0" smtClean="0">
                <a:latin typeface="Calibri" panose="020F0502020204030204" pitchFamily="34" charset="0"/>
              </a:rPr>
              <a:t>Conducted </a:t>
            </a:r>
            <a:r>
              <a:rPr lang="en-US" sz="1000" dirty="0">
                <a:latin typeface="Calibri" panose="020F0502020204030204" pitchFamily="34" charset="0"/>
              </a:rPr>
              <a:t>depletion test at ORW-9 (2/24</a:t>
            </a:r>
            <a:r>
              <a:rPr lang="en-US" sz="1000" dirty="0" smtClean="0">
                <a:latin typeface="Calibri" panose="020F0502020204030204" pitchFamily="34" charset="0"/>
              </a:rPr>
              <a:t>)</a:t>
            </a:r>
            <a:endParaRPr lang="en-US" sz="1000" dirty="0">
              <a:latin typeface="Calibri" panose="020F0502020204030204" pitchFamily="34" charset="0"/>
            </a:endParaRPr>
          </a:p>
        </p:txBody>
      </p:sp>
    </p:spTree>
    <p:extLst>
      <p:ext uri="{BB962C8B-B14F-4D97-AF65-F5344CB8AC3E}">
        <p14:creationId xmlns:p14="http://schemas.microsoft.com/office/powerpoint/2010/main" val="27963177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9E5A111-8442-4562-95B9-C7FFCF828EA0}" type="slidenum">
              <a:rPr lang="en-US" smtClean="0"/>
              <a:pPr>
                <a:defRPr/>
              </a:pPr>
              <a:t>11</a:t>
            </a:fld>
            <a:endParaRPr lang="en-US" dirty="0"/>
          </a:p>
        </p:txBody>
      </p:sp>
      <p:sp>
        <p:nvSpPr>
          <p:cNvPr id="6" name="Rectangle 4"/>
          <p:cNvSpPr>
            <a:spLocks noGrp="1" noChangeArrowheads="1"/>
          </p:cNvSpPr>
          <p:nvPr>
            <p:ph type="title"/>
          </p:nvPr>
        </p:nvSpPr>
        <p:spPr>
          <a:xfrm>
            <a:off x="457200" y="274638"/>
            <a:ext cx="8229600" cy="1143000"/>
          </a:xfrm>
          <a:noFill/>
        </p:spPr>
        <p:txBody>
          <a:bodyPr>
            <a:normAutofit fontScale="90000"/>
          </a:bodyPr>
          <a:lstStyle/>
          <a:p>
            <a:pPr eaLnBrk="1" hangingPunct="1"/>
            <a:r>
              <a:rPr lang="en-US" sz="4000" dirty="0" smtClean="0"/>
              <a:t>Assumption Parish</a:t>
            </a:r>
            <a:br>
              <a:rPr lang="en-US" sz="4000" dirty="0" smtClean="0"/>
            </a:br>
            <a:r>
              <a:rPr lang="en-US" sz="4000" dirty="0" smtClean="0"/>
              <a:t>Operational Situation Summary</a:t>
            </a:r>
          </a:p>
        </p:txBody>
      </p:sp>
      <p:pic>
        <p:nvPicPr>
          <p:cNvPr id="7" name="Picture 6"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8" name="TextBox 7"/>
          <p:cNvSpPr txBox="1"/>
          <p:nvPr/>
        </p:nvSpPr>
        <p:spPr>
          <a:xfrm>
            <a:off x="152400" y="1389298"/>
            <a:ext cx="8839200" cy="461665"/>
          </a:xfrm>
          <a:prstGeom prst="rect">
            <a:avLst/>
          </a:prstGeom>
          <a:noFill/>
        </p:spPr>
        <p:txBody>
          <a:bodyPr wrap="square" rtlCol="0">
            <a:spAutoFit/>
          </a:bodyPr>
          <a:lstStyle/>
          <a:p>
            <a:pPr marL="171450" indent="-171450" algn="ctr">
              <a:buFont typeface="Arial" pitchFamily="34" charset="0"/>
              <a:buChar char="•"/>
            </a:pPr>
            <a:r>
              <a:rPr lang="en-US" sz="1200" i="1" dirty="0" smtClean="0">
                <a:solidFill>
                  <a:srgbClr val="FF0000"/>
                </a:solidFill>
              </a:rPr>
              <a:t>The State Agency is responsible for oversight of the following activities.  Texas Brine and its contractors are performing operational response activities.</a:t>
            </a:r>
            <a:endParaRPr lang="en-US" sz="1200" i="1" dirty="0">
              <a:solidFill>
                <a:srgbClr val="FF0000"/>
              </a:solidFill>
            </a:endParaRPr>
          </a:p>
        </p:txBody>
      </p:sp>
      <p:sp>
        <p:nvSpPr>
          <p:cNvPr id="9" name="Rectangle 4"/>
          <p:cNvSpPr>
            <a:spLocks noGrp="1" noChangeArrowheads="1"/>
          </p:cNvSpPr>
          <p:nvPr>
            <p:ph type="dt" sz="half" idx="2"/>
          </p:nvPr>
        </p:nvSpPr>
        <p:spPr bwMode="auto">
          <a:xfrm>
            <a:off x="0" y="640080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March 26, 2015</a:t>
            </a:fld>
            <a:endParaRPr lang="en-US" dirty="0"/>
          </a:p>
        </p:txBody>
      </p:sp>
      <p:sp>
        <p:nvSpPr>
          <p:cNvPr id="10" name="Rectangle 9"/>
          <p:cNvSpPr/>
          <p:nvPr/>
        </p:nvSpPr>
        <p:spPr>
          <a:xfrm>
            <a:off x="152400" y="1828800"/>
            <a:ext cx="8839200" cy="4555093"/>
          </a:xfrm>
          <a:prstGeom prst="rect">
            <a:avLst/>
          </a:prstGeom>
        </p:spPr>
        <p:txBody>
          <a:bodyPr wrap="square">
            <a:spAutoFit/>
          </a:bodyPr>
          <a:lstStyle/>
          <a:p>
            <a:pPr marL="171450" lvl="0" indent="-171450">
              <a:buFontTx/>
              <a:buChar char="-"/>
            </a:pPr>
            <a:r>
              <a:rPr lang="en-US" sz="1000" dirty="0" smtClean="0">
                <a:latin typeface="Calibri" panose="020F0502020204030204" pitchFamily="34" charset="0"/>
              </a:rPr>
              <a:t>Collected </a:t>
            </a:r>
            <a:r>
              <a:rPr lang="en-US" sz="1000" dirty="0">
                <a:latin typeface="Calibri" panose="020F0502020204030204" pitchFamily="34" charset="0"/>
              </a:rPr>
              <a:t>weekly outfall samples; (2/24 and </a:t>
            </a:r>
            <a:r>
              <a:rPr lang="en-US" sz="1000" dirty="0" smtClean="0">
                <a:latin typeface="Calibri" panose="020F0502020204030204" pitchFamily="34" charset="0"/>
              </a:rPr>
              <a:t>3/3)</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the monthly groundwater MRAA well sampling (</a:t>
            </a:r>
            <a:r>
              <a:rPr lang="en-US" sz="1000" dirty="0" smtClean="0">
                <a:latin typeface="Calibri" panose="020F0502020204030204" pitchFamily="34" charset="0"/>
              </a:rPr>
              <a:t>2/27)</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monthly GP wells pressure monitoring (except GP-BS-15, GP-BS-23 and GP-BS-44) (</a:t>
            </a:r>
            <a:r>
              <a:rPr lang="en-US" sz="1000" dirty="0" smtClean="0">
                <a:latin typeface="Calibri" panose="020F0502020204030204" pitchFamily="34" charset="0"/>
              </a:rPr>
              <a:t>2/27)</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monthly ORW transducer data download (</a:t>
            </a:r>
            <a:r>
              <a:rPr lang="en-US" sz="1000" dirty="0" smtClean="0">
                <a:latin typeface="Calibri" panose="020F0502020204030204" pitchFamily="34" charset="0"/>
              </a:rPr>
              <a:t>3/2)</a:t>
            </a:r>
          </a:p>
          <a:p>
            <a:pPr marL="171450" lvl="0" indent="-171450">
              <a:buFontTx/>
              <a:buChar char="-"/>
            </a:pPr>
            <a:r>
              <a:rPr lang="en-US" sz="1000" dirty="0" smtClean="0">
                <a:latin typeface="Calibri" panose="020F0502020204030204" pitchFamily="34" charset="0"/>
              </a:rPr>
              <a:t>Conducted </a:t>
            </a:r>
            <a:r>
              <a:rPr lang="en-US" sz="1000" dirty="0">
                <a:latin typeface="Calibri" panose="020F0502020204030204" pitchFamily="34" charset="0"/>
              </a:rPr>
              <a:t>daily well readings and flare </a:t>
            </a:r>
            <a:r>
              <a:rPr lang="en-US" sz="1000" dirty="0" smtClean="0">
                <a:latin typeface="Calibri" panose="020F0502020204030204" pitchFamily="34" charset="0"/>
              </a:rPr>
              <a:t>maintenance</a:t>
            </a:r>
          </a:p>
          <a:p>
            <a:pPr marL="171450" lvl="0" indent="-171450">
              <a:buFontTx/>
              <a:buChar char="-"/>
            </a:pPr>
            <a:r>
              <a:rPr lang="en-US" sz="1000" dirty="0" smtClean="0">
                <a:latin typeface="Calibri" panose="020F0502020204030204" pitchFamily="34" charset="0"/>
              </a:rPr>
              <a:t>Continued </a:t>
            </a:r>
            <a:r>
              <a:rPr lang="en-US" sz="1000" dirty="0">
                <a:latin typeface="Calibri" panose="020F0502020204030204" pitchFamily="34" charset="0"/>
              </a:rPr>
              <a:t>daily monitoring and maintenance of continuous dewatering of ORWs 40, 48, 54, and 57.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weekly transducer downloads on </a:t>
            </a:r>
            <a:r>
              <a:rPr lang="en-US" sz="1000" dirty="0" smtClean="0">
                <a:latin typeface="Calibri" panose="020F0502020204030204" pitchFamily="34" charset="0"/>
              </a:rPr>
              <a:t>ORWs</a:t>
            </a:r>
          </a:p>
          <a:p>
            <a:pPr marL="171450" lvl="0" indent="-171450">
              <a:buFontTx/>
              <a:buChar char="-"/>
            </a:pPr>
            <a:r>
              <a:rPr lang="en-US" sz="1000" dirty="0" smtClean="0">
                <a:latin typeface="Calibri" panose="020F0502020204030204" pitchFamily="34" charset="0"/>
              </a:rPr>
              <a:t>Continued </a:t>
            </a:r>
            <a:r>
              <a:rPr lang="en-US" sz="1000" dirty="0">
                <a:latin typeface="Calibri" panose="020F0502020204030204" pitchFamily="34" charset="0"/>
              </a:rPr>
              <a:t>enhanced gas production on ORW-55  (removed 1,540 gallons from 2/25 to </a:t>
            </a:r>
            <a:r>
              <a:rPr lang="en-US" sz="1000" dirty="0" smtClean="0">
                <a:latin typeface="Calibri" panose="020F0502020204030204" pitchFamily="34" charset="0"/>
              </a:rPr>
              <a:t>3/3)</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Phase 4 – 6 month zero pressure verification on: ORWs-01 and 02 (2/25); ORW-15 (</a:t>
            </a:r>
            <a:r>
              <a:rPr lang="en-US" sz="1000" dirty="0" smtClean="0">
                <a:latin typeface="Calibri" panose="020F0502020204030204" pitchFamily="34" charset="0"/>
              </a:rPr>
              <a:t>2/26)</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Phase 4 – 30 day zero pressure verification on ORW-13 (</a:t>
            </a:r>
            <a:r>
              <a:rPr lang="en-US" sz="1000" dirty="0" smtClean="0">
                <a:latin typeface="Calibri" panose="020F0502020204030204" pitchFamily="34" charset="0"/>
              </a:rPr>
              <a:t>2/27)</a:t>
            </a:r>
          </a:p>
          <a:p>
            <a:pPr marL="171450" lvl="0" indent="-171450">
              <a:buFontTx/>
              <a:buChar char="-"/>
            </a:pPr>
            <a:r>
              <a:rPr lang="en-US" sz="1000" dirty="0" smtClean="0">
                <a:latin typeface="Calibri" panose="020F0502020204030204" pitchFamily="34" charset="0"/>
              </a:rPr>
              <a:t>Performed </a:t>
            </a:r>
            <a:r>
              <a:rPr lang="en-US" sz="1000" dirty="0">
                <a:latin typeface="Calibri" panose="020F0502020204030204" pitchFamily="34" charset="0"/>
              </a:rPr>
              <a:t>Phase 4 – 1 month venting at ORW-11 (</a:t>
            </a:r>
            <a:r>
              <a:rPr lang="en-US" sz="1000" dirty="0" smtClean="0">
                <a:latin typeface="Calibri" panose="020F0502020204030204" pitchFamily="34" charset="0"/>
              </a:rPr>
              <a:t>3/2)</a:t>
            </a:r>
          </a:p>
          <a:p>
            <a:pPr marL="171450" lvl="0" indent="-171450">
              <a:buFontTx/>
              <a:buChar char="-"/>
            </a:pPr>
            <a:r>
              <a:rPr lang="en-US" sz="1000" dirty="0" smtClean="0">
                <a:latin typeface="Calibri" panose="020F0502020204030204" pitchFamily="34" charset="0"/>
              </a:rPr>
              <a:t>Performed </a:t>
            </a:r>
            <a:r>
              <a:rPr lang="en-US" sz="1000" dirty="0">
                <a:latin typeface="Calibri" panose="020F0502020204030204" pitchFamily="34" charset="0"/>
              </a:rPr>
              <a:t>Phase 4 – 3 month zero pressure verification on ORW-17 (3/3)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Performed </a:t>
            </a:r>
            <a:r>
              <a:rPr lang="en-US" sz="1000" dirty="0">
                <a:latin typeface="Calibri" panose="020F0502020204030204" pitchFamily="34" charset="0"/>
              </a:rPr>
              <a:t>depletion confirmation test on ORW-4 (2/25) and began Phase 3A/3B dewatering (</a:t>
            </a:r>
            <a:r>
              <a:rPr lang="en-US" sz="1000" dirty="0" smtClean="0">
                <a:latin typeface="Calibri" panose="020F0502020204030204" pitchFamily="34" charset="0"/>
              </a:rPr>
              <a:t>3/2)</a:t>
            </a:r>
          </a:p>
          <a:p>
            <a:pPr marL="171450" lvl="0" indent="-171450">
              <a:buFontTx/>
              <a:buChar char="-"/>
            </a:pPr>
            <a:r>
              <a:rPr lang="en-US" sz="1000" dirty="0" smtClean="0">
                <a:latin typeface="Calibri" panose="020F0502020204030204" pitchFamily="34" charset="0"/>
              </a:rPr>
              <a:t>Retrofitted </a:t>
            </a:r>
            <a:r>
              <a:rPr lang="en-US" sz="1000" dirty="0">
                <a:latin typeface="Calibri" panose="020F0502020204030204" pitchFamily="34" charset="0"/>
              </a:rPr>
              <a:t>GOW-9-1 with 4” well head (2/26) and installed 2” pump (</a:t>
            </a:r>
            <a:r>
              <a:rPr lang="en-US" sz="1000" dirty="0" smtClean="0">
                <a:latin typeface="Calibri" panose="020F0502020204030204" pitchFamily="34" charset="0"/>
              </a:rPr>
              <a:t>3/2)</a:t>
            </a:r>
          </a:p>
          <a:p>
            <a:pPr marL="171450" lvl="0" indent="-171450">
              <a:buFontTx/>
              <a:buChar char="-"/>
            </a:pPr>
            <a:r>
              <a:rPr lang="en-US" sz="1000" dirty="0" smtClean="0">
                <a:latin typeface="Calibri" panose="020F0502020204030204" pitchFamily="34" charset="0"/>
              </a:rPr>
              <a:t>Collected </a:t>
            </a:r>
            <a:r>
              <a:rPr lang="en-US" sz="1000" dirty="0">
                <a:latin typeface="Calibri" panose="020F0502020204030204" pitchFamily="34" charset="0"/>
              </a:rPr>
              <a:t>weekly outfall samples; (3/3 and 3/10)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the monthly groundwater MRAA well sampling (3/6)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monthly GP wells pressure monitoring for GP-BS-15, GP-BS-23 and GP-BS-44) (3/4)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monthly bubble site monitoring run (3/4)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transducer data download and manual water level measurements on MRAA wells (</a:t>
            </a:r>
            <a:r>
              <a:rPr lang="en-US" sz="1000" dirty="0" smtClean="0">
                <a:latin typeface="Calibri" panose="020F0502020204030204" pitchFamily="34" charset="0"/>
              </a:rPr>
              <a:t>3/10)</a:t>
            </a:r>
          </a:p>
          <a:p>
            <a:pPr marL="171450" lvl="0" indent="-171450">
              <a:buFontTx/>
              <a:buChar char="-"/>
            </a:pPr>
            <a:r>
              <a:rPr lang="en-US" sz="1000" dirty="0" smtClean="0">
                <a:latin typeface="Calibri" panose="020F0502020204030204" pitchFamily="34" charset="0"/>
              </a:rPr>
              <a:t>Conducted </a:t>
            </a:r>
            <a:r>
              <a:rPr lang="en-US" sz="1000" dirty="0">
                <a:latin typeface="Calibri" panose="020F0502020204030204" pitchFamily="34" charset="0"/>
              </a:rPr>
              <a:t>daily well readings and flare maintenance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Continued </a:t>
            </a:r>
            <a:r>
              <a:rPr lang="en-US" sz="1000" dirty="0">
                <a:latin typeface="Calibri" panose="020F0502020204030204" pitchFamily="34" charset="0"/>
              </a:rPr>
              <a:t>daily monitoring and maintenance of continuous dewatering of ORWs 40, 48, 54, and 57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monthly leak testing for ORWs (3/4)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weekly transducer downloads on ORWs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Continued </a:t>
            </a:r>
            <a:r>
              <a:rPr lang="en-US" sz="1000" dirty="0">
                <a:latin typeface="Calibri" panose="020F0502020204030204" pitchFamily="34" charset="0"/>
              </a:rPr>
              <a:t>enhanced gas production on ORW-55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Shut </a:t>
            </a:r>
            <a:r>
              <a:rPr lang="en-US" sz="1000" dirty="0">
                <a:latin typeface="Calibri" panose="020F0502020204030204" pitchFamily="34" charset="0"/>
              </a:rPr>
              <a:t>in ORW-57 at 12:18 PM and restarted pump/connected to flare at 4:34 PM (3/6)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Conducted </a:t>
            </a:r>
            <a:r>
              <a:rPr lang="en-US" sz="1000" dirty="0">
                <a:latin typeface="Calibri" panose="020F0502020204030204" pitchFamily="34" charset="0"/>
              </a:rPr>
              <a:t>extended depletion verification testing for ORW-4 (3/4 to 3/9)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Phase 4 – 3 month venting on ORW-16 (3/9)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Continued </a:t>
            </a:r>
            <a:r>
              <a:rPr lang="en-US" sz="1000" dirty="0">
                <a:latin typeface="Calibri" panose="020F0502020204030204" pitchFamily="34" charset="0"/>
              </a:rPr>
              <a:t>GOW-9-1 dewatering (3/4 to 3/9); Removed pump for repair (3/9 and 10)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Installed </a:t>
            </a:r>
            <a:r>
              <a:rPr lang="en-US" sz="1000" dirty="0">
                <a:latin typeface="Calibri" panose="020F0502020204030204" pitchFamily="34" charset="0"/>
              </a:rPr>
              <a:t>pump in ORW-10 for additional depletion verification test setup (3/10</a:t>
            </a:r>
            <a:r>
              <a:rPr lang="en-US" sz="1000" dirty="0" smtClean="0">
                <a:latin typeface="Calibri" panose="020F0502020204030204" pitchFamily="34" charset="0"/>
              </a:rPr>
              <a:t>)</a:t>
            </a:r>
            <a:endParaRPr lang="en-US" sz="1000" dirty="0">
              <a:latin typeface="Calibri" panose="020F0502020204030204" pitchFamily="34" charset="0"/>
            </a:endParaRPr>
          </a:p>
        </p:txBody>
      </p:sp>
    </p:spTree>
    <p:extLst>
      <p:ext uri="{BB962C8B-B14F-4D97-AF65-F5344CB8AC3E}">
        <p14:creationId xmlns:p14="http://schemas.microsoft.com/office/powerpoint/2010/main" val="14499611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9E5A111-8442-4562-95B9-C7FFCF828EA0}" type="slidenum">
              <a:rPr lang="en-US" smtClean="0"/>
              <a:pPr>
                <a:defRPr/>
              </a:pPr>
              <a:t>12</a:t>
            </a:fld>
            <a:endParaRPr lang="en-US" dirty="0"/>
          </a:p>
        </p:txBody>
      </p:sp>
      <p:sp>
        <p:nvSpPr>
          <p:cNvPr id="6" name="Rectangle 4"/>
          <p:cNvSpPr>
            <a:spLocks noGrp="1" noChangeArrowheads="1"/>
          </p:cNvSpPr>
          <p:nvPr>
            <p:ph type="title"/>
          </p:nvPr>
        </p:nvSpPr>
        <p:spPr>
          <a:xfrm>
            <a:off x="457200" y="274638"/>
            <a:ext cx="8229600" cy="1143000"/>
          </a:xfrm>
          <a:noFill/>
        </p:spPr>
        <p:txBody>
          <a:bodyPr>
            <a:normAutofit fontScale="90000"/>
          </a:bodyPr>
          <a:lstStyle/>
          <a:p>
            <a:pPr eaLnBrk="1" hangingPunct="1"/>
            <a:r>
              <a:rPr lang="en-US" sz="4000" dirty="0" smtClean="0"/>
              <a:t>Assumption Parish</a:t>
            </a:r>
            <a:br>
              <a:rPr lang="en-US" sz="4000" dirty="0" smtClean="0"/>
            </a:br>
            <a:r>
              <a:rPr lang="en-US" sz="4000" dirty="0" smtClean="0"/>
              <a:t>Operational Situation Summary</a:t>
            </a:r>
          </a:p>
        </p:txBody>
      </p:sp>
      <p:pic>
        <p:nvPicPr>
          <p:cNvPr id="7" name="Picture 6"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8" name="TextBox 7"/>
          <p:cNvSpPr txBox="1"/>
          <p:nvPr/>
        </p:nvSpPr>
        <p:spPr>
          <a:xfrm>
            <a:off x="152400" y="1389298"/>
            <a:ext cx="8839200" cy="461665"/>
          </a:xfrm>
          <a:prstGeom prst="rect">
            <a:avLst/>
          </a:prstGeom>
          <a:noFill/>
        </p:spPr>
        <p:txBody>
          <a:bodyPr wrap="square" rtlCol="0">
            <a:spAutoFit/>
          </a:bodyPr>
          <a:lstStyle/>
          <a:p>
            <a:pPr marL="171450" indent="-171450" algn="ctr">
              <a:buFont typeface="Arial" pitchFamily="34" charset="0"/>
              <a:buChar char="•"/>
            </a:pPr>
            <a:r>
              <a:rPr lang="en-US" sz="1200" i="1" dirty="0" smtClean="0">
                <a:solidFill>
                  <a:srgbClr val="FF0000"/>
                </a:solidFill>
              </a:rPr>
              <a:t>The State Agency is responsible for oversight of the following activities.  Texas Brine and its contractors are performing operational response activities.</a:t>
            </a:r>
            <a:endParaRPr lang="en-US" sz="1200" i="1" dirty="0">
              <a:solidFill>
                <a:srgbClr val="FF0000"/>
              </a:solidFill>
            </a:endParaRPr>
          </a:p>
        </p:txBody>
      </p:sp>
      <p:sp>
        <p:nvSpPr>
          <p:cNvPr id="9" name="Rectangle 4"/>
          <p:cNvSpPr>
            <a:spLocks noGrp="1" noChangeArrowheads="1"/>
          </p:cNvSpPr>
          <p:nvPr>
            <p:ph type="dt" sz="half" idx="2"/>
          </p:nvPr>
        </p:nvSpPr>
        <p:spPr bwMode="auto">
          <a:xfrm>
            <a:off x="0" y="640080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March 26, 2015</a:t>
            </a:fld>
            <a:endParaRPr lang="en-US" dirty="0"/>
          </a:p>
        </p:txBody>
      </p:sp>
      <p:sp>
        <p:nvSpPr>
          <p:cNvPr id="10" name="Rectangle 9"/>
          <p:cNvSpPr/>
          <p:nvPr/>
        </p:nvSpPr>
        <p:spPr>
          <a:xfrm>
            <a:off x="152400" y="1905000"/>
            <a:ext cx="8839200" cy="3477875"/>
          </a:xfrm>
          <a:prstGeom prst="rect">
            <a:avLst/>
          </a:prstGeom>
        </p:spPr>
        <p:txBody>
          <a:bodyPr wrap="square">
            <a:spAutoFit/>
          </a:bodyPr>
          <a:lstStyle/>
          <a:p>
            <a:pPr marL="171450" indent="-171450">
              <a:buFontTx/>
              <a:buChar char="-"/>
            </a:pPr>
            <a:r>
              <a:rPr lang="en-US" sz="1000" dirty="0" smtClean="0">
                <a:latin typeface="Calibri" panose="020F0502020204030204" pitchFamily="34" charset="0"/>
              </a:rPr>
              <a:t>Collected </a:t>
            </a:r>
            <a:r>
              <a:rPr lang="en-US" sz="1000" dirty="0">
                <a:latin typeface="Calibri" panose="020F0502020204030204" pitchFamily="34" charset="0"/>
              </a:rPr>
              <a:t>weekly outfall samples (3/17)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monthly pressure monitoring of shallow GP wells (</a:t>
            </a:r>
            <a:r>
              <a:rPr lang="en-US" sz="1000" dirty="0" smtClean="0">
                <a:latin typeface="Calibri" panose="020F0502020204030204" pitchFamily="34" charset="0"/>
              </a:rPr>
              <a:t>3/17)</a:t>
            </a:r>
          </a:p>
          <a:p>
            <a:pPr marL="171450" indent="-171450">
              <a:buFontTx/>
              <a:buChar char="-"/>
            </a:pPr>
            <a:r>
              <a:rPr lang="en-US" sz="1000" dirty="0" smtClean="0">
                <a:latin typeface="Calibri" panose="020F0502020204030204" pitchFamily="34" charset="0"/>
              </a:rPr>
              <a:t>Conducted </a:t>
            </a:r>
            <a:r>
              <a:rPr lang="en-US" sz="1000" dirty="0">
                <a:latin typeface="Calibri" panose="020F0502020204030204" pitchFamily="34" charset="0"/>
              </a:rPr>
              <a:t>daily well readings and flare maintenance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Continued </a:t>
            </a:r>
            <a:r>
              <a:rPr lang="en-US" sz="1000" dirty="0">
                <a:latin typeface="Calibri" panose="020F0502020204030204" pitchFamily="34" charset="0"/>
              </a:rPr>
              <a:t>daily monitoring and maintenance of continuous dewatering of ORWs 48, 54, and 57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weekly transducer downloads on ORWs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Continued </a:t>
            </a:r>
            <a:r>
              <a:rPr lang="en-US" sz="1000" dirty="0">
                <a:latin typeface="Calibri" panose="020F0502020204030204" pitchFamily="34" charset="0"/>
              </a:rPr>
              <a:t>enhanced gas production at ORW-55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ORW-10 depletion test; Removed 355 gallons in 6.6 hrs.; no gas produced (3/11)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monthly Flare Gas sampling (3/16)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Phase 4 – 3 month venting of ORW-30; no gas produced (3/17)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Continued </a:t>
            </a:r>
            <a:r>
              <a:rPr lang="en-US" sz="1000" dirty="0">
                <a:latin typeface="Calibri" panose="020F0502020204030204" pitchFamily="34" charset="0"/>
              </a:rPr>
              <a:t>GOW-9-1 dewatering; Removed pump and repaired (3/17) </a:t>
            </a:r>
            <a:r>
              <a:rPr lang="en-US" sz="1000" dirty="0" smtClean="0">
                <a:latin typeface="Calibri" panose="020F0502020204030204" pitchFamily="34" charset="0"/>
              </a:rPr>
              <a:t> </a:t>
            </a:r>
          </a:p>
          <a:p>
            <a:pPr marL="171450" indent="-171450">
              <a:buFontTx/>
              <a:buChar char="-"/>
            </a:pPr>
            <a:r>
              <a:rPr lang="en-US" sz="1000" dirty="0" smtClean="0">
                <a:solidFill>
                  <a:srgbClr val="FF0000"/>
                </a:solidFill>
                <a:latin typeface="Calibri" panose="020F0502020204030204" pitchFamily="34" charset="0"/>
              </a:rPr>
              <a:t>Collected weekly outfall samples (3/14)</a:t>
            </a:r>
          </a:p>
          <a:p>
            <a:pPr marL="171450" indent="-171450">
              <a:buFontTx/>
              <a:buChar char="-"/>
            </a:pPr>
            <a:r>
              <a:rPr lang="en-US" sz="1000" dirty="0" smtClean="0">
                <a:solidFill>
                  <a:srgbClr val="FF0000"/>
                </a:solidFill>
                <a:latin typeface="Calibri" panose="020F0502020204030204" pitchFamily="34" charset="0"/>
              </a:rPr>
              <a:t>Conducted daily well readings and flare maintenance</a:t>
            </a:r>
          </a:p>
          <a:p>
            <a:pPr marL="171450" indent="-171450">
              <a:buFontTx/>
              <a:buChar char="-"/>
            </a:pPr>
            <a:r>
              <a:rPr lang="en-US" sz="1000" dirty="0" smtClean="0">
                <a:solidFill>
                  <a:srgbClr val="FF0000"/>
                </a:solidFill>
                <a:latin typeface="Calibri" panose="020F0502020204030204" pitchFamily="34" charset="0"/>
              </a:rPr>
              <a:t>Continued daily monitoring and maintenance of continuous dewatering of ORWs 48, 54, and 57</a:t>
            </a:r>
          </a:p>
          <a:p>
            <a:pPr marL="171450" indent="-171450">
              <a:buFontTx/>
              <a:buChar char="-"/>
            </a:pPr>
            <a:r>
              <a:rPr lang="en-US" sz="1000" dirty="0" smtClean="0">
                <a:solidFill>
                  <a:srgbClr val="FF0000"/>
                </a:solidFill>
                <a:latin typeface="Calibri" panose="020F0502020204030204" pitchFamily="34" charset="0"/>
              </a:rPr>
              <a:t>Completed weekly transducer downloads on ORWs</a:t>
            </a:r>
          </a:p>
          <a:p>
            <a:pPr marL="171450" indent="-171450">
              <a:buFontTx/>
              <a:buChar char="-"/>
            </a:pPr>
            <a:r>
              <a:rPr lang="en-US" sz="1000" dirty="0" smtClean="0">
                <a:solidFill>
                  <a:srgbClr val="FF0000"/>
                </a:solidFill>
                <a:latin typeface="Calibri" panose="020F0502020204030204" pitchFamily="34" charset="0"/>
              </a:rPr>
              <a:t>Continued enhanced gas production at ORW-55</a:t>
            </a:r>
          </a:p>
          <a:p>
            <a:pPr marL="171450" indent="-171450">
              <a:buFontTx/>
              <a:buChar char="-"/>
            </a:pPr>
            <a:r>
              <a:rPr lang="en-US" sz="1000" dirty="0" smtClean="0">
                <a:solidFill>
                  <a:srgbClr val="FF0000"/>
                </a:solidFill>
                <a:latin typeface="Calibri" panose="020F0502020204030204" pitchFamily="34" charset="0"/>
              </a:rPr>
              <a:t>Completed Phase 4 vent test of ORW-31 (3 Month); 48.8psi well head, open to 6.0 choke initially, then incrementally opened to 11.0; recorded 76.873 SCF of gas during the event (3/18)</a:t>
            </a:r>
          </a:p>
          <a:p>
            <a:pPr marL="171450" indent="-171450">
              <a:buFontTx/>
              <a:buChar char="-"/>
            </a:pPr>
            <a:r>
              <a:rPr lang="en-US" sz="1000" dirty="0" smtClean="0">
                <a:solidFill>
                  <a:srgbClr val="FF0000"/>
                </a:solidFill>
                <a:latin typeface="Calibri" panose="020F0502020204030204" pitchFamily="34" charset="0"/>
              </a:rPr>
              <a:t>Completed Phase 4 vent test of ORW-26 (3 month); 1.2psi, open to 6.0 choke, no gas recovered (3/23)</a:t>
            </a:r>
          </a:p>
          <a:p>
            <a:pPr marL="171450" indent="-171450">
              <a:buFontTx/>
              <a:buChar char="-"/>
            </a:pPr>
            <a:r>
              <a:rPr lang="en-US" sz="1000" dirty="0" smtClean="0">
                <a:solidFill>
                  <a:srgbClr val="FF0000"/>
                </a:solidFill>
                <a:latin typeface="Calibri" panose="020F0502020204030204" pitchFamily="34" charset="0"/>
              </a:rPr>
              <a:t>Completed Phase 4 vent test of ORW-29 (3 month); 13.0psi, open to 6.0 choke, the incrementally to 10.0; recorded 9.934 SCF of gas during the event (3/24)</a:t>
            </a:r>
          </a:p>
          <a:p>
            <a:pPr marL="171450" indent="-171450">
              <a:buFontTx/>
              <a:buChar char="-"/>
            </a:pPr>
            <a:r>
              <a:rPr lang="en-US" sz="1000" dirty="0" smtClean="0">
                <a:solidFill>
                  <a:srgbClr val="FF0000"/>
                </a:solidFill>
                <a:latin typeface="Calibri" panose="020F0502020204030204" pitchFamily="34" charset="0"/>
              </a:rPr>
              <a:t>Continued GOW-9-1 dewatering</a:t>
            </a:r>
          </a:p>
          <a:p>
            <a:pPr marL="171450" indent="-171450">
              <a:buFontTx/>
              <a:buChar char="-"/>
            </a:pPr>
            <a:r>
              <a:rPr lang="en-US" sz="1000" dirty="0" smtClean="0">
                <a:solidFill>
                  <a:srgbClr val="FF0000"/>
                </a:solidFill>
                <a:latin typeface="Calibri" panose="020F0502020204030204" pitchFamily="34" charset="0"/>
              </a:rPr>
              <a:t>Completed monthly monitoring of PVWs/KGCs</a:t>
            </a:r>
          </a:p>
          <a:p>
            <a:pPr marL="171450" indent="-171450">
              <a:buFontTx/>
              <a:buChar char="-"/>
            </a:pPr>
            <a:r>
              <a:rPr lang="en-US" sz="1000" dirty="0" smtClean="0">
                <a:solidFill>
                  <a:srgbClr val="FF0000"/>
                </a:solidFill>
                <a:latin typeface="Calibri" panose="020F0502020204030204" pitchFamily="34" charset="0"/>
              </a:rPr>
              <a:t>Completed monthly sampling of MRAA wells 1s, 1m, 1d, 9d, 5s, 5m, 5d (ongoing)</a:t>
            </a:r>
            <a:endParaRPr lang="en-US" sz="1000" dirty="0">
              <a:solidFill>
                <a:srgbClr val="FF0000"/>
              </a:solidFill>
              <a:latin typeface="Calibri" panose="020F0502020204030204" pitchFamily="34" charset="0"/>
            </a:endParaRPr>
          </a:p>
        </p:txBody>
      </p:sp>
    </p:spTree>
    <p:extLst>
      <p:ext uri="{BB962C8B-B14F-4D97-AF65-F5344CB8AC3E}">
        <p14:creationId xmlns:p14="http://schemas.microsoft.com/office/powerpoint/2010/main" val="17750797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57200" y="1437305"/>
            <a:ext cx="8229600" cy="4692134"/>
          </a:xfrm>
        </p:spPr>
        <p:txBody>
          <a:bodyPr>
            <a:noAutofit/>
          </a:bodyPr>
          <a:lstStyle/>
          <a:p>
            <a:r>
              <a:rPr lang="en-US" sz="2400" dirty="0" smtClean="0"/>
              <a:t>DHH / Office of Public Health</a:t>
            </a:r>
          </a:p>
          <a:p>
            <a:pPr lvl="1"/>
            <a:r>
              <a:rPr lang="en-US" sz="2000" dirty="0" smtClean="0"/>
              <a:t>Section for Environmental Epidemiology and Toxicology</a:t>
            </a:r>
          </a:p>
          <a:p>
            <a:pPr lvl="2"/>
            <a:r>
              <a:rPr lang="en-US" sz="1800" dirty="0" smtClean="0"/>
              <a:t>Air Monitoring Sample Data</a:t>
            </a:r>
          </a:p>
          <a:p>
            <a:pPr lvl="3"/>
            <a:r>
              <a:rPr lang="en-US" sz="1200" dirty="0"/>
              <a:t>SEET has received and is analyzing community ambient air sampled 5/2/14, 5/6-7/14, 5/9/14, 5/13-14/14, 5/16/14, 5/20-21/14, 5/23/14, 5/27/14, 5/30/14, 6/3-4/14, 6/6/14, 6/13/14, and 6/17/14 (</a:t>
            </a:r>
            <a:r>
              <a:rPr lang="en-US" sz="1200" dirty="0" err="1"/>
              <a:t>MultiRAE</a:t>
            </a:r>
            <a:r>
              <a:rPr lang="en-US" sz="1200" dirty="0"/>
              <a:t>) and 5/22-27/14 (MAML). SEET will issue a letter to the parish in reference to these findings once the review of the data has been completed.</a:t>
            </a:r>
          </a:p>
          <a:p>
            <a:pPr lvl="3"/>
            <a:r>
              <a:rPr lang="en-US" sz="1200" dirty="0"/>
              <a:t>SEET has received and is analyzing sample results for air at bubble sites collected 5/7/14, 5/14/14, 5/21/14, 6/4/14, and 6/17/14 (</a:t>
            </a:r>
            <a:r>
              <a:rPr lang="en-US" sz="1200" dirty="0" err="1"/>
              <a:t>MultiRAE</a:t>
            </a:r>
            <a:r>
              <a:rPr lang="en-US" sz="1200" dirty="0"/>
              <a:t>). SEET will issue a letter to the parish in reference to these findings once the review of the data has been completed.</a:t>
            </a:r>
          </a:p>
        </p:txBody>
      </p:sp>
      <p:sp>
        <p:nvSpPr>
          <p:cNvPr id="5123" name="Rectangle 4"/>
          <p:cNvSpPr>
            <a:spLocks noGrp="1" noChangeArrowheads="1"/>
          </p:cNvSpPr>
          <p:nvPr>
            <p:ph type="title"/>
          </p:nvPr>
        </p:nvSpPr>
        <p:spPr>
          <a:noFill/>
        </p:spPr>
        <p:txBody>
          <a:bodyPr>
            <a:normAutofit fontScale="90000"/>
          </a:bodyPr>
          <a:lstStyle/>
          <a:p>
            <a:pPr eaLnBrk="1" hangingPunct="1"/>
            <a:r>
              <a:rPr lang="en-US" sz="4000" dirty="0" smtClean="0"/>
              <a:t>Assumption Parish</a:t>
            </a:r>
            <a:br>
              <a:rPr lang="en-US" sz="4000" dirty="0" smtClean="0"/>
            </a:br>
            <a:r>
              <a:rPr lang="en-US" sz="4000" dirty="0" smtClean="0"/>
              <a:t>Operational Situation Summary</a:t>
            </a:r>
          </a:p>
        </p:txBody>
      </p:sp>
      <p:pic>
        <p:nvPicPr>
          <p:cNvPr id="5" name="Picture 4"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6" name="Rectangle 4"/>
          <p:cNvSpPr>
            <a:spLocks noGrp="1" noChangeArrowheads="1"/>
          </p:cNvSpPr>
          <p:nvPr>
            <p:ph type="dt" sz="half" idx="2"/>
          </p:nvPr>
        </p:nvSpPr>
        <p:spPr bwMode="auto">
          <a:xfrm>
            <a:off x="0" y="640080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March 26, 2015</a:t>
            </a:fld>
            <a:endParaRPr lang="en-US" dirty="0"/>
          </a:p>
        </p:txBody>
      </p:sp>
    </p:spTree>
    <p:extLst>
      <p:ext uri="{BB962C8B-B14F-4D97-AF65-F5344CB8AC3E}">
        <p14:creationId xmlns:p14="http://schemas.microsoft.com/office/powerpoint/2010/main" val="9762312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57200" y="1600200"/>
            <a:ext cx="8229600" cy="4267200"/>
          </a:xfrm>
        </p:spPr>
        <p:txBody>
          <a:bodyPr>
            <a:normAutofit/>
          </a:bodyPr>
          <a:lstStyle/>
          <a:p>
            <a:r>
              <a:rPr lang="en-US" sz="2400" b="1" dirty="0" smtClean="0"/>
              <a:t>DHH / Office of Public Health</a:t>
            </a:r>
          </a:p>
          <a:p>
            <a:pPr lvl="1">
              <a:buFont typeface="Arial" pitchFamily="34" charset="0"/>
              <a:buChar char="•"/>
            </a:pPr>
            <a:r>
              <a:rPr lang="en-US" sz="1800" dirty="0" smtClean="0"/>
              <a:t>Section for Environmental Epidemiology and Toxicology</a:t>
            </a:r>
          </a:p>
          <a:p>
            <a:pPr lvl="2">
              <a:buFont typeface="Arial" pitchFamily="34" charset="0"/>
              <a:buChar char="•"/>
            </a:pPr>
            <a:r>
              <a:rPr lang="en-US" sz="1800" dirty="0" smtClean="0"/>
              <a:t>Industrial Water Well Sampling Data</a:t>
            </a:r>
          </a:p>
          <a:p>
            <a:pPr lvl="3">
              <a:buFont typeface="Arial" pitchFamily="34" charset="0"/>
              <a:buChar char="•"/>
            </a:pPr>
            <a:r>
              <a:rPr lang="en-US" sz="1800" dirty="0" smtClean="0"/>
              <a:t>No new water well data received during this operational period.</a:t>
            </a:r>
          </a:p>
          <a:p>
            <a:pPr lvl="3">
              <a:buNone/>
            </a:pPr>
            <a:endParaRPr lang="en-US" sz="2800" dirty="0"/>
          </a:p>
        </p:txBody>
      </p:sp>
      <p:sp>
        <p:nvSpPr>
          <p:cNvPr id="6" name="Slide Number Placeholder 5"/>
          <p:cNvSpPr>
            <a:spLocks noGrp="1"/>
          </p:cNvSpPr>
          <p:nvPr>
            <p:ph type="sldNum" sz="quarter" idx="12"/>
          </p:nvPr>
        </p:nvSpPr>
        <p:spPr/>
        <p:txBody>
          <a:bodyPr/>
          <a:lstStyle/>
          <a:p>
            <a:pPr>
              <a:defRPr/>
            </a:pPr>
            <a:fld id="{59E5A111-8442-4562-95B9-C7FFCF828EA0}" type="slidenum">
              <a:rPr lang="en-US" smtClean="0"/>
              <a:pPr>
                <a:defRPr/>
              </a:pPr>
              <a:t>14</a:t>
            </a:fld>
            <a:endParaRPr lang="en-US" dirty="0"/>
          </a:p>
        </p:txBody>
      </p:sp>
      <p:sp>
        <p:nvSpPr>
          <p:cNvPr id="8" name="Rectangle 2"/>
          <p:cNvSpPr>
            <a:spLocks noGrp="1" noChangeArrowheads="1"/>
          </p:cNvSpPr>
          <p:nvPr>
            <p:ph type="title"/>
          </p:nvPr>
        </p:nvSpPr>
        <p:spPr>
          <a:xfrm>
            <a:off x="914400" y="228600"/>
            <a:ext cx="8229600" cy="1143000"/>
          </a:xfrm>
        </p:spPr>
        <p:txBody>
          <a:bodyPr/>
          <a:lstStyle/>
          <a:p>
            <a:pPr eaLnBrk="1" hangingPunct="1"/>
            <a:r>
              <a:rPr lang="en-US" sz="4000" dirty="0" smtClean="0"/>
              <a:t>Assumption Parish</a:t>
            </a:r>
            <a:br>
              <a:rPr lang="en-US" sz="4000" dirty="0" smtClean="0"/>
            </a:br>
            <a:r>
              <a:rPr lang="en-US" sz="4000" dirty="0" smtClean="0"/>
              <a:t>Operational Situation Summary</a:t>
            </a:r>
          </a:p>
        </p:txBody>
      </p:sp>
      <p:pic>
        <p:nvPicPr>
          <p:cNvPr id="9" name="Picture 8" descr="OE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7"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March 26, 2015</a:t>
            </a:fld>
            <a:endParaRPr lang="en-US" dirty="0"/>
          </a:p>
        </p:txBody>
      </p:sp>
    </p:spTree>
    <p:extLst>
      <p:ext uri="{BB962C8B-B14F-4D97-AF65-F5344CB8AC3E}">
        <p14:creationId xmlns:p14="http://schemas.microsoft.com/office/powerpoint/2010/main" val="34384688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57200" y="1600200"/>
            <a:ext cx="8229600" cy="4507468"/>
          </a:xfrm>
        </p:spPr>
        <p:txBody>
          <a:bodyPr>
            <a:normAutofit/>
          </a:bodyPr>
          <a:lstStyle/>
          <a:p>
            <a:r>
              <a:rPr lang="en-US" sz="2400" b="1" dirty="0" smtClean="0"/>
              <a:t>DHH / Office of Public Health</a:t>
            </a:r>
          </a:p>
          <a:p>
            <a:pPr lvl="1">
              <a:buFont typeface="Arial" pitchFamily="34" charset="0"/>
              <a:buChar char="•"/>
            </a:pPr>
            <a:r>
              <a:rPr lang="en-US" sz="1800" dirty="0" smtClean="0"/>
              <a:t>Section for Environmental Epidemiology and Toxicology</a:t>
            </a:r>
          </a:p>
          <a:p>
            <a:pPr lvl="2">
              <a:buFont typeface="Arial" pitchFamily="34" charset="0"/>
              <a:buChar char="•"/>
            </a:pPr>
            <a:r>
              <a:rPr lang="en-US" sz="1800" dirty="0" smtClean="0"/>
              <a:t>Slurry Water Sampling Data</a:t>
            </a:r>
          </a:p>
          <a:p>
            <a:pPr lvl="3">
              <a:buFont typeface="Arial" pitchFamily="34" charset="0"/>
              <a:buChar char="•"/>
            </a:pPr>
            <a:r>
              <a:rPr lang="en-US" sz="1800" dirty="0"/>
              <a:t>No new </a:t>
            </a:r>
            <a:r>
              <a:rPr lang="en-US" sz="1800" dirty="0" smtClean="0"/>
              <a:t>slurry </a:t>
            </a:r>
            <a:r>
              <a:rPr lang="en-US" sz="1800" dirty="0"/>
              <a:t>data received during this operational period</a:t>
            </a:r>
            <a:r>
              <a:rPr lang="en-US" sz="1800" dirty="0" smtClean="0"/>
              <a:t>.</a:t>
            </a:r>
          </a:p>
        </p:txBody>
      </p:sp>
      <p:sp>
        <p:nvSpPr>
          <p:cNvPr id="6" name="Slide Number Placeholder 5"/>
          <p:cNvSpPr>
            <a:spLocks noGrp="1"/>
          </p:cNvSpPr>
          <p:nvPr>
            <p:ph type="sldNum" sz="quarter" idx="12"/>
          </p:nvPr>
        </p:nvSpPr>
        <p:spPr/>
        <p:txBody>
          <a:bodyPr/>
          <a:lstStyle/>
          <a:p>
            <a:pPr>
              <a:defRPr/>
            </a:pPr>
            <a:fld id="{59E5A111-8442-4562-95B9-C7FFCF828EA0}" type="slidenum">
              <a:rPr lang="en-US" smtClean="0"/>
              <a:pPr>
                <a:defRPr/>
              </a:pPr>
              <a:t>15</a:t>
            </a:fld>
            <a:endParaRPr lang="en-US" dirty="0"/>
          </a:p>
        </p:txBody>
      </p:sp>
      <p:sp>
        <p:nvSpPr>
          <p:cNvPr id="8" name="Rectangle 2"/>
          <p:cNvSpPr>
            <a:spLocks noGrp="1" noChangeArrowheads="1"/>
          </p:cNvSpPr>
          <p:nvPr>
            <p:ph type="title"/>
          </p:nvPr>
        </p:nvSpPr>
        <p:spPr>
          <a:xfrm>
            <a:off x="914400" y="228600"/>
            <a:ext cx="8229600" cy="1143000"/>
          </a:xfrm>
        </p:spPr>
        <p:txBody>
          <a:bodyPr/>
          <a:lstStyle/>
          <a:p>
            <a:pPr eaLnBrk="1" hangingPunct="1"/>
            <a:r>
              <a:rPr lang="en-US" sz="4000" dirty="0" smtClean="0"/>
              <a:t>Assumption Parish</a:t>
            </a:r>
            <a:br>
              <a:rPr lang="en-US" sz="4000" dirty="0" smtClean="0"/>
            </a:br>
            <a:r>
              <a:rPr lang="en-US" sz="4000" dirty="0" smtClean="0"/>
              <a:t>Operational Situation Summary</a:t>
            </a:r>
          </a:p>
        </p:txBody>
      </p:sp>
      <p:pic>
        <p:nvPicPr>
          <p:cNvPr id="9" name="Picture 8"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7"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March 26, 2015</a:t>
            </a:fld>
            <a:endParaRPr lang="en-US" dirty="0"/>
          </a:p>
        </p:txBody>
      </p:sp>
    </p:spTree>
    <p:extLst>
      <p:ext uri="{BB962C8B-B14F-4D97-AF65-F5344CB8AC3E}">
        <p14:creationId xmlns:p14="http://schemas.microsoft.com/office/powerpoint/2010/main" val="9855576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57200" y="1600200"/>
            <a:ext cx="8229600" cy="4507468"/>
          </a:xfrm>
        </p:spPr>
        <p:txBody>
          <a:bodyPr>
            <a:normAutofit/>
          </a:bodyPr>
          <a:lstStyle/>
          <a:p>
            <a:r>
              <a:rPr lang="en-US" sz="2400" b="1" dirty="0" smtClean="0"/>
              <a:t>DHH / Office of Public Health</a:t>
            </a:r>
          </a:p>
          <a:p>
            <a:pPr lvl="1">
              <a:buFont typeface="Arial" pitchFamily="34" charset="0"/>
              <a:buChar char="•"/>
            </a:pPr>
            <a:r>
              <a:rPr lang="en-US" sz="1800" dirty="0" smtClean="0"/>
              <a:t>Section for Environmental Epidemiology and Toxicology</a:t>
            </a:r>
          </a:p>
          <a:p>
            <a:pPr lvl="2">
              <a:buFont typeface="Arial" pitchFamily="34" charset="0"/>
              <a:buChar char="•"/>
            </a:pPr>
            <a:r>
              <a:rPr lang="en-US" sz="1800" dirty="0" smtClean="0"/>
              <a:t>Surface Water at Bubble Sites</a:t>
            </a:r>
          </a:p>
          <a:p>
            <a:pPr lvl="3">
              <a:buFont typeface="Arial" pitchFamily="34" charset="0"/>
              <a:buChar char="•"/>
            </a:pPr>
            <a:r>
              <a:rPr lang="en-US" sz="1800" dirty="0" smtClean="0"/>
              <a:t>No new surface water data received during this operational period.</a:t>
            </a:r>
          </a:p>
        </p:txBody>
      </p:sp>
      <p:sp>
        <p:nvSpPr>
          <p:cNvPr id="6" name="Slide Number Placeholder 5"/>
          <p:cNvSpPr>
            <a:spLocks noGrp="1"/>
          </p:cNvSpPr>
          <p:nvPr>
            <p:ph type="sldNum" sz="quarter" idx="12"/>
          </p:nvPr>
        </p:nvSpPr>
        <p:spPr/>
        <p:txBody>
          <a:bodyPr/>
          <a:lstStyle/>
          <a:p>
            <a:pPr>
              <a:defRPr/>
            </a:pPr>
            <a:fld id="{59E5A111-8442-4562-95B9-C7FFCF828EA0}" type="slidenum">
              <a:rPr lang="en-US" smtClean="0"/>
              <a:pPr>
                <a:defRPr/>
              </a:pPr>
              <a:t>16</a:t>
            </a:fld>
            <a:endParaRPr lang="en-US" dirty="0"/>
          </a:p>
        </p:txBody>
      </p:sp>
      <p:sp>
        <p:nvSpPr>
          <p:cNvPr id="8" name="Rectangle 2"/>
          <p:cNvSpPr>
            <a:spLocks noGrp="1" noChangeArrowheads="1"/>
          </p:cNvSpPr>
          <p:nvPr>
            <p:ph type="title"/>
          </p:nvPr>
        </p:nvSpPr>
        <p:spPr>
          <a:xfrm>
            <a:off x="914400" y="228600"/>
            <a:ext cx="8229600" cy="1143000"/>
          </a:xfrm>
        </p:spPr>
        <p:txBody>
          <a:bodyPr/>
          <a:lstStyle/>
          <a:p>
            <a:pPr eaLnBrk="1" hangingPunct="1"/>
            <a:r>
              <a:rPr lang="en-US" sz="4000" dirty="0" smtClean="0"/>
              <a:t>Assumption Parish</a:t>
            </a:r>
            <a:br>
              <a:rPr lang="en-US" sz="4000" dirty="0" smtClean="0"/>
            </a:br>
            <a:r>
              <a:rPr lang="en-US" sz="4000" dirty="0" smtClean="0"/>
              <a:t>Operational Situation Summary</a:t>
            </a:r>
          </a:p>
        </p:txBody>
      </p:sp>
      <p:pic>
        <p:nvPicPr>
          <p:cNvPr id="9" name="Picture 8"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7"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March 26, 2015</a:t>
            </a:fld>
            <a:endParaRPr lang="en-US" dirty="0"/>
          </a:p>
        </p:txBody>
      </p:sp>
    </p:spTree>
    <p:extLst>
      <p:ext uri="{BB962C8B-B14F-4D97-AF65-F5344CB8AC3E}">
        <p14:creationId xmlns:p14="http://schemas.microsoft.com/office/powerpoint/2010/main" val="27101516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idx="4294967295"/>
          </p:nvPr>
        </p:nvSpPr>
        <p:spPr>
          <a:xfrm>
            <a:off x="457200" y="1295400"/>
            <a:ext cx="8229600" cy="5105400"/>
          </a:xfrm>
        </p:spPr>
        <p:txBody>
          <a:bodyPr/>
          <a:lstStyle/>
          <a:p>
            <a:pPr>
              <a:buFontTx/>
              <a:buNone/>
            </a:pPr>
            <a:endParaRPr lang="en-US" sz="1000" dirty="0" smtClean="0">
              <a:latin typeface="Calibri" pitchFamily="34" charset="0"/>
            </a:endParaRPr>
          </a:p>
          <a:p>
            <a:pPr>
              <a:buFontTx/>
              <a:buNone/>
            </a:pPr>
            <a:r>
              <a:rPr lang="en-US" sz="2000" b="1" dirty="0" smtClean="0">
                <a:latin typeface="Calibri" pitchFamily="34" charset="0"/>
              </a:rPr>
              <a:t>Department of Environmental Quality</a:t>
            </a:r>
          </a:p>
          <a:p>
            <a:r>
              <a:rPr lang="en-US" sz="1000" dirty="0" smtClean="0">
                <a:latin typeface="Calibri" pitchFamily="34" charset="0"/>
              </a:rPr>
              <a:t>Air monitoring for VOC’s continues with no dangerous levels detected off site</a:t>
            </a:r>
          </a:p>
          <a:p>
            <a:pPr>
              <a:buFontTx/>
              <a:buNone/>
            </a:pPr>
            <a:r>
              <a:rPr lang="en-US" sz="1000" dirty="0" smtClean="0">
                <a:latin typeface="Calibri" pitchFamily="34" charset="0"/>
              </a:rPr>
              <a:t>	(1000’ away).</a:t>
            </a:r>
          </a:p>
          <a:p>
            <a:r>
              <a:rPr lang="en-US" sz="1000" dirty="0" smtClean="0">
                <a:latin typeface="Calibri" pitchFamily="34" charset="0"/>
              </a:rPr>
              <a:t> On going Water sampling/water quality monitoring in Bayou Corne and Grand</a:t>
            </a:r>
          </a:p>
          <a:p>
            <a:pPr>
              <a:buFontTx/>
              <a:buNone/>
            </a:pPr>
            <a:r>
              <a:rPr lang="en-US" sz="1000" dirty="0" smtClean="0">
                <a:latin typeface="Calibri" pitchFamily="34" charset="0"/>
              </a:rPr>
              <a:t>	Bayou indicates no water pollution associated with the incident to date.</a:t>
            </a:r>
          </a:p>
          <a:p>
            <a:r>
              <a:rPr lang="en-US" sz="1000" dirty="0" smtClean="0">
                <a:latin typeface="Calibri" pitchFamily="34" charset="0"/>
              </a:rPr>
              <a:t>To date outdoor air monitoring has been conducted in response to the receipt of</a:t>
            </a:r>
          </a:p>
          <a:p>
            <a:pPr>
              <a:buFontTx/>
              <a:buNone/>
            </a:pPr>
            <a:r>
              <a:rPr lang="en-US" sz="1000" dirty="0" smtClean="0">
                <a:latin typeface="Calibri" pitchFamily="34" charset="0"/>
              </a:rPr>
              <a:t>	97 rights of passage.</a:t>
            </a:r>
          </a:p>
          <a:p>
            <a:r>
              <a:rPr lang="en-US" sz="1000" dirty="0" smtClean="0">
                <a:latin typeface="Calibri" pitchFamily="34" charset="0"/>
              </a:rPr>
              <a:t>57 indoor air monitoring inspections have been conducted in response</a:t>
            </a:r>
          </a:p>
          <a:p>
            <a:pPr>
              <a:buFontTx/>
              <a:buNone/>
            </a:pPr>
            <a:r>
              <a:rPr lang="en-US" sz="1000" dirty="0" smtClean="0">
                <a:latin typeface="Calibri" pitchFamily="34" charset="0"/>
              </a:rPr>
              <a:t>	to citizen requests. </a:t>
            </a:r>
          </a:p>
          <a:p>
            <a:r>
              <a:rPr lang="en-US" sz="1000" dirty="0" smtClean="0">
                <a:latin typeface="Calibri" pitchFamily="34" charset="0"/>
              </a:rPr>
              <a:t>Private residence air monitoring is available for scheduling upon citizen</a:t>
            </a:r>
          </a:p>
          <a:p>
            <a:pPr>
              <a:buFontTx/>
              <a:buNone/>
            </a:pPr>
            <a:r>
              <a:rPr lang="en-US" sz="1000" dirty="0" smtClean="0">
                <a:latin typeface="Calibri" pitchFamily="34" charset="0"/>
              </a:rPr>
              <a:t>	completion of the Right of passage form. Please call (225) 219-3015 to notify</a:t>
            </a:r>
          </a:p>
          <a:p>
            <a:pPr>
              <a:buFontTx/>
              <a:buNone/>
            </a:pPr>
            <a:r>
              <a:rPr lang="en-US" sz="1000" dirty="0" smtClean="0">
                <a:latin typeface="Calibri" pitchFamily="34" charset="0"/>
              </a:rPr>
              <a:t>	DEQ if you desire monitoring..</a:t>
            </a:r>
          </a:p>
          <a:p>
            <a:r>
              <a:rPr lang="en-US" sz="1000" dirty="0" smtClean="0">
                <a:latin typeface="Calibri" pitchFamily="34" charset="0"/>
              </a:rPr>
              <a:t>LDEQ Command Post on site. Mobile Air Monitoring Lab (MAML) scheduled to be on site on a recurring basis collecting continuous data on methane/non-methane VOCs and H2S.</a:t>
            </a:r>
          </a:p>
          <a:p>
            <a:r>
              <a:rPr lang="en-US" sz="1000" dirty="0" smtClean="0">
                <a:latin typeface="Calibri" pitchFamily="34" charset="0"/>
              </a:rPr>
              <a:t>DEQ is conducting community air monitoring</a:t>
            </a:r>
          </a:p>
          <a:p>
            <a:r>
              <a:rPr lang="en-US" sz="1000" dirty="0" smtClean="0">
                <a:latin typeface="Calibri" pitchFamily="34" charset="0"/>
              </a:rPr>
              <a:t>DEQ has submitted comments on Texas Brine’s proposed water control structure to DNR</a:t>
            </a:r>
          </a:p>
          <a:p>
            <a:r>
              <a:rPr lang="en-US" sz="1000" dirty="0" smtClean="0">
                <a:latin typeface="Calibri" pitchFamily="34" charset="0"/>
              </a:rPr>
              <a:t>Approved emergency water discharge permit allowing discharge of water back into the sinkhole (9/6)</a:t>
            </a:r>
          </a:p>
          <a:p>
            <a:r>
              <a:rPr lang="en-US" sz="1000" dirty="0" smtClean="0">
                <a:latin typeface="Calibri" pitchFamily="34" charset="0"/>
              </a:rPr>
              <a:t>Has begun water sampling  weekly in the Bayou near sinkhole water discharge</a:t>
            </a:r>
          </a:p>
          <a:p>
            <a:r>
              <a:rPr lang="en-US" sz="1000" dirty="0" smtClean="0">
                <a:latin typeface="Calibri" pitchFamily="34" charset="0"/>
              </a:rPr>
              <a:t>Collected Hydrocarbon samples within sinkhole </a:t>
            </a:r>
          </a:p>
          <a:p>
            <a:r>
              <a:rPr lang="en-US" sz="1000" dirty="0" smtClean="0">
                <a:latin typeface="Calibri" pitchFamily="34" charset="0"/>
              </a:rPr>
              <a:t>Mobile Air Monitoring Lab (MAML) departed site 5/27/14</a:t>
            </a:r>
          </a:p>
          <a:p>
            <a:r>
              <a:rPr lang="en-US" sz="1000" dirty="0" smtClean="0">
                <a:latin typeface="Calibri" pitchFamily="34" charset="0"/>
              </a:rPr>
              <a:t>Held public hearing on TBC LPDES permit application (9/9/14)</a:t>
            </a:r>
          </a:p>
        </p:txBody>
      </p:sp>
      <p:sp>
        <p:nvSpPr>
          <p:cNvPr id="6" name="Slide Number Placeholder 5"/>
          <p:cNvSpPr>
            <a:spLocks noGrp="1"/>
          </p:cNvSpPr>
          <p:nvPr>
            <p:ph type="sldNum" sz="quarter" idx="12"/>
          </p:nvPr>
        </p:nvSpPr>
        <p:spPr/>
        <p:txBody>
          <a:bodyPr/>
          <a:lstStyle/>
          <a:p>
            <a:pPr>
              <a:defRPr/>
            </a:pPr>
            <a:fld id="{0CE8F066-C943-4E24-ADC7-80A471F89792}" type="slidenum">
              <a:rPr lang="en-US" smtClean="0"/>
              <a:pPr>
                <a:defRPr/>
              </a:pPr>
              <a:t>17</a:t>
            </a:fld>
            <a:endParaRPr lang="en-US" dirty="0"/>
          </a:p>
        </p:txBody>
      </p:sp>
      <p:pic>
        <p:nvPicPr>
          <p:cNvPr id="7" name="Picture 6" descr="OE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8" name="Rectangle 4"/>
          <p:cNvSpPr txBox="1">
            <a:spLocks noChangeArrowheads="1"/>
          </p:cNvSpPr>
          <p:nvPr/>
        </p:nvSpPr>
        <p:spPr>
          <a:xfrm>
            <a:off x="457200" y="274638"/>
            <a:ext cx="8229600" cy="1143000"/>
          </a:xfrm>
          <a:prstGeom prst="rect">
            <a:avLst/>
          </a:prstGeom>
        </p:spPr>
        <p:txBody>
          <a:bodyPr>
            <a:normAutofit fontScale="90000" lnSpcReduction="1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chemeClr val="tx2"/>
                </a:solidFill>
                <a:effectLst/>
                <a:uLnTx/>
                <a:uFillTx/>
                <a:latin typeface="+mj-lt"/>
                <a:ea typeface="+mj-ea"/>
                <a:cs typeface="+mj-cs"/>
              </a:rPr>
              <a:t>Assumption Parish</a:t>
            </a:r>
            <a:br>
              <a:rPr kumimoji="0" lang="en-US" sz="4000" b="0" i="0" u="none" strike="noStrike" kern="0" cap="none" spc="0" normalizeH="0" baseline="0" noProof="0" dirty="0" smtClean="0">
                <a:ln>
                  <a:noFill/>
                </a:ln>
                <a:solidFill>
                  <a:schemeClr val="tx2"/>
                </a:solidFill>
                <a:effectLst/>
                <a:uLnTx/>
                <a:uFillTx/>
                <a:latin typeface="+mj-lt"/>
                <a:ea typeface="+mj-ea"/>
                <a:cs typeface="+mj-cs"/>
              </a:rPr>
            </a:br>
            <a:r>
              <a:rPr kumimoji="0" lang="en-US" sz="4000" b="0" i="0" u="none" strike="noStrike" kern="0" cap="none" spc="0" normalizeH="0" baseline="0" noProof="0" dirty="0" smtClean="0">
                <a:ln>
                  <a:noFill/>
                </a:ln>
                <a:solidFill>
                  <a:schemeClr val="tx2"/>
                </a:solidFill>
                <a:effectLst/>
                <a:uLnTx/>
                <a:uFillTx/>
                <a:latin typeface="+mj-lt"/>
                <a:ea typeface="+mj-ea"/>
                <a:cs typeface="+mj-cs"/>
              </a:rPr>
              <a:t>Operational Situation Summary</a:t>
            </a:r>
          </a:p>
        </p:txBody>
      </p:sp>
      <p:sp>
        <p:nvSpPr>
          <p:cNvPr id="9"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March 26, 2015</a:t>
            </a:fld>
            <a:endParaRPr lang="en-US" dirty="0"/>
          </a:p>
        </p:txBody>
      </p:sp>
    </p:spTree>
    <p:extLst>
      <p:ext uri="{BB962C8B-B14F-4D97-AF65-F5344CB8AC3E}">
        <p14:creationId xmlns:p14="http://schemas.microsoft.com/office/powerpoint/2010/main" val="37137886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Content Placeholder 2"/>
          <p:cNvSpPr>
            <a:spLocks noGrp="1"/>
          </p:cNvSpPr>
          <p:nvPr>
            <p:ph idx="1"/>
          </p:nvPr>
        </p:nvSpPr>
        <p:spPr>
          <a:xfrm>
            <a:off x="457200" y="1447800"/>
            <a:ext cx="8229600" cy="4267200"/>
          </a:xfrm>
        </p:spPr>
        <p:txBody>
          <a:bodyPr/>
          <a:lstStyle/>
          <a:p>
            <a:pPr marL="0" indent="0">
              <a:buNone/>
            </a:pPr>
            <a:r>
              <a:rPr lang="en-US" sz="1000" b="1" dirty="0" smtClean="0">
                <a:latin typeface="Calibri" panose="020F0502020204030204" pitchFamily="34" charset="0"/>
              </a:rPr>
              <a:t>Department of Transportation and Development</a:t>
            </a:r>
          </a:p>
          <a:p>
            <a:pPr lvl="1">
              <a:spcBef>
                <a:spcPts val="0"/>
              </a:spcBef>
              <a:buFont typeface="Arial" pitchFamily="34" charset="0"/>
              <a:buChar char="•"/>
            </a:pPr>
            <a:r>
              <a:rPr lang="en-US" sz="1000" dirty="0">
                <a:latin typeface="Calibri" pitchFamily="34" charset="0"/>
              </a:rPr>
              <a:t>Regular monitoring of roadways and bridges in the area for ground movement</a:t>
            </a:r>
          </a:p>
          <a:p>
            <a:pPr lvl="1">
              <a:spcBef>
                <a:spcPts val="0"/>
              </a:spcBef>
              <a:buFont typeface="Arial" pitchFamily="34" charset="0"/>
              <a:buChar char="•"/>
            </a:pPr>
            <a:r>
              <a:rPr lang="en-US" sz="1000" dirty="0">
                <a:latin typeface="Calibri" pitchFamily="34" charset="0"/>
              </a:rPr>
              <a:t>Developed a traffic contingency plan if needed</a:t>
            </a:r>
          </a:p>
          <a:p>
            <a:pPr lvl="1">
              <a:buFont typeface="Arial" pitchFamily="34" charset="0"/>
              <a:buChar char="•"/>
            </a:pPr>
            <a:r>
              <a:rPr lang="en-US" sz="1000" dirty="0">
                <a:latin typeface="Calibri" pitchFamily="34" charset="0"/>
              </a:rPr>
              <a:t>As of </a:t>
            </a:r>
            <a:r>
              <a:rPr lang="en-US" sz="1000" dirty="0" smtClean="0">
                <a:solidFill>
                  <a:srgbClr val="FF0000"/>
                </a:solidFill>
                <a:latin typeface="Calibri" panose="020F0502020204030204" pitchFamily="34" charset="0"/>
              </a:rPr>
              <a:t>25 Mar</a:t>
            </a:r>
            <a:r>
              <a:rPr lang="en-US" sz="1000" dirty="0" smtClean="0">
                <a:latin typeface="Calibri" panose="020F0502020204030204" pitchFamily="34" charset="0"/>
              </a:rPr>
              <a:t> 2015 </a:t>
            </a:r>
            <a:r>
              <a:rPr lang="en-US" sz="1000" dirty="0">
                <a:latin typeface="Calibri" panose="020F0502020204030204" pitchFamily="34" charset="0"/>
              </a:rPr>
              <a:t>DOTD monitoring equipment has not detected any permanent bridge or highway movements nor any noteworthy trends.</a:t>
            </a:r>
          </a:p>
          <a:p>
            <a:pPr lvl="1">
              <a:buFont typeface="Arial" pitchFamily="34" charset="0"/>
              <a:buChar char="•"/>
            </a:pPr>
            <a:r>
              <a:rPr lang="en-US" sz="1000" dirty="0">
                <a:latin typeface="Calibri" panose="020F0502020204030204" pitchFamily="34" charset="0"/>
              </a:rPr>
              <a:t>No significant changes in the surface of Hwy 70 profiler runs</a:t>
            </a:r>
          </a:p>
          <a:p>
            <a:pPr lvl="1">
              <a:buFont typeface="Arial" pitchFamily="34" charset="0"/>
              <a:buChar char="•"/>
            </a:pPr>
            <a:r>
              <a:rPr lang="en-US" sz="1000" dirty="0">
                <a:latin typeface="Calibri" panose="020F0502020204030204" pitchFamily="34" charset="0"/>
              </a:rPr>
              <a:t>In an abundance of caution DOTD crews have established a fifth CORS site in the Bayou </a:t>
            </a:r>
            <a:r>
              <a:rPr lang="en-US" sz="1000" dirty="0" err="1">
                <a:latin typeface="Calibri" panose="020F0502020204030204" pitchFamily="34" charset="0"/>
              </a:rPr>
              <a:t>Corne</a:t>
            </a:r>
            <a:r>
              <a:rPr lang="en-US" sz="1000" dirty="0">
                <a:latin typeface="Calibri" panose="020F0502020204030204" pitchFamily="34" charset="0"/>
              </a:rPr>
              <a:t> community.  This fifth CORS device was part of the original package, and is not the result of any new developments</a:t>
            </a:r>
          </a:p>
          <a:p>
            <a:pPr lvl="1">
              <a:buFont typeface="Arial" pitchFamily="34" charset="0"/>
              <a:buChar char="•"/>
            </a:pPr>
            <a:r>
              <a:rPr lang="en-US" sz="1000" dirty="0">
                <a:latin typeface="Calibri" panose="020F0502020204030204" pitchFamily="34" charset="0"/>
              </a:rPr>
              <a:t>Held stakeholders meeting for Hwy 70 reroute options 15 May</a:t>
            </a:r>
          </a:p>
          <a:p>
            <a:pPr lvl="1">
              <a:buFont typeface="Arial" pitchFamily="34" charset="0"/>
              <a:buChar char="•"/>
            </a:pPr>
            <a:r>
              <a:rPr lang="en-US" sz="1000" dirty="0">
                <a:latin typeface="Calibri" panose="020F0502020204030204" pitchFamily="34" charset="0"/>
              </a:rPr>
              <a:t>Performed Hwy 70 profiler run (10/21)</a:t>
            </a:r>
          </a:p>
          <a:p>
            <a:pPr lvl="1">
              <a:buFont typeface="Arial" pitchFamily="34" charset="0"/>
              <a:buChar char="•"/>
            </a:pPr>
            <a:r>
              <a:rPr lang="en-US" sz="1000" dirty="0">
                <a:latin typeface="Calibri" panose="020F0502020204030204" pitchFamily="34" charset="0"/>
              </a:rPr>
              <a:t>Performed Hwy 70 profiler run (11/18</a:t>
            </a:r>
            <a:r>
              <a:rPr lang="en-US" sz="1000" dirty="0" smtClean="0">
                <a:latin typeface="Calibri" panose="020F0502020204030204" pitchFamily="34" charset="0"/>
              </a:rPr>
              <a:t>)</a:t>
            </a:r>
          </a:p>
          <a:p>
            <a:pPr lvl="1">
              <a:buFont typeface="Arial" pitchFamily="34" charset="0"/>
              <a:buChar char="•"/>
            </a:pPr>
            <a:r>
              <a:rPr lang="en-US" sz="1000" dirty="0" smtClean="0">
                <a:latin typeface="Calibri" panose="020F0502020204030204" pitchFamily="34" charset="0"/>
              </a:rPr>
              <a:t>Swapped out the modem at CORS-5 station. Station is now operational (12/22)</a:t>
            </a:r>
            <a:endParaRPr lang="en-US" sz="1000" dirty="0">
              <a:latin typeface="Calibri" panose="020F0502020204030204" pitchFamily="34" charset="0"/>
            </a:endParaRPr>
          </a:p>
        </p:txBody>
      </p:sp>
      <p:sp>
        <p:nvSpPr>
          <p:cNvPr id="4" name="Rectangle 4"/>
          <p:cNvSpPr>
            <a:spLocks noGrp="1" noChangeArrowheads="1"/>
          </p:cNvSpPr>
          <p:nvPr>
            <p:ph type="title"/>
          </p:nvPr>
        </p:nvSpPr>
        <p:spPr/>
        <p:txBody>
          <a:bodyPr>
            <a:normAutofit fontScale="90000"/>
          </a:bodyPr>
          <a:lstStyle/>
          <a:p>
            <a:pPr eaLnBrk="1" hangingPunct="1">
              <a:defRPr/>
            </a:pPr>
            <a:r>
              <a:rPr lang="en-US" sz="4000" dirty="0" smtClean="0"/>
              <a:t>Assumption Parish</a:t>
            </a:r>
            <a:br>
              <a:rPr lang="en-US" sz="4000" dirty="0" smtClean="0"/>
            </a:br>
            <a:r>
              <a:rPr lang="en-US" sz="4000" dirty="0" smtClean="0"/>
              <a:t>Operational Situation Summary</a:t>
            </a:r>
          </a:p>
        </p:txBody>
      </p:sp>
      <p:sp>
        <p:nvSpPr>
          <p:cNvPr id="6" name="Slide Number Placeholder 5"/>
          <p:cNvSpPr>
            <a:spLocks noGrp="1"/>
          </p:cNvSpPr>
          <p:nvPr>
            <p:ph type="sldNum" sz="quarter" idx="12"/>
          </p:nvPr>
        </p:nvSpPr>
        <p:spPr/>
        <p:txBody>
          <a:bodyPr/>
          <a:lstStyle/>
          <a:p>
            <a:pPr>
              <a:defRPr/>
            </a:pPr>
            <a:fld id="{59E5A111-8442-4562-95B9-C7FFCF828EA0}" type="slidenum">
              <a:rPr lang="en-US" smtClean="0"/>
              <a:pPr>
                <a:defRPr/>
              </a:pPr>
              <a:t>18</a:t>
            </a:fld>
            <a:endParaRPr lang="en-US" dirty="0"/>
          </a:p>
        </p:txBody>
      </p:sp>
      <p:pic>
        <p:nvPicPr>
          <p:cNvPr id="7" name="Picture 6" descr="OE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8"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March 26, 2015</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9E5A111-8442-4562-95B9-C7FFCF828EA0}" type="slidenum">
              <a:rPr lang="en-US" smtClean="0"/>
              <a:pPr>
                <a:defRPr/>
              </a:pPr>
              <a:t>19</a:t>
            </a:fld>
            <a:endParaRPr lang="en-US" dirty="0"/>
          </a:p>
        </p:txBody>
      </p:sp>
      <p:sp>
        <p:nvSpPr>
          <p:cNvPr id="6"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March 26, 2015</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68035"/>
            <a:ext cx="8305800" cy="5827965"/>
          </a:xfrm>
          <a:prstGeom prst="rect">
            <a:avLst/>
          </a:prstGeom>
        </p:spPr>
      </p:pic>
    </p:spTree>
    <p:extLst>
      <p:ext uri="{BB962C8B-B14F-4D97-AF65-F5344CB8AC3E}">
        <p14:creationId xmlns:p14="http://schemas.microsoft.com/office/powerpoint/2010/main" val="3950076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2"/>
          <p:cNvSpPr>
            <a:spLocks noGrp="1"/>
          </p:cNvSpPr>
          <p:nvPr>
            <p:ph idx="1"/>
          </p:nvPr>
        </p:nvSpPr>
        <p:spPr>
          <a:xfrm>
            <a:off x="457200" y="1600200"/>
            <a:ext cx="8229600" cy="4191000"/>
          </a:xfrm>
        </p:spPr>
        <p:txBody>
          <a:bodyPr/>
          <a:lstStyle/>
          <a:p>
            <a:r>
              <a:rPr lang="en-US" sz="2400" b="1" dirty="0" smtClean="0"/>
              <a:t>Public Safety:</a:t>
            </a:r>
          </a:p>
          <a:p>
            <a:pPr lvl="1">
              <a:spcBef>
                <a:spcPts val="0"/>
              </a:spcBef>
              <a:buFont typeface="Arial" pitchFamily="34" charset="0"/>
              <a:buChar char="•"/>
            </a:pPr>
            <a:r>
              <a:rPr lang="en-US" sz="1600" dirty="0" smtClean="0"/>
              <a:t>LSP providing air craft support</a:t>
            </a:r>
          </a:p>
          <a:p>
            <a:pPr lvl="1">
              <a:spcBef>
                <a:spcPts val="0"/>
              </a:spcBef>
              <a:buFont typeface="Arial" pitchFamily="34" charset="0"/>
              <a:buChar char="•"/>
            </a:pPr>
            <a:r>
              <a:rPr lang="en-US" sz="1600" dirty="0" smtClean="0"/>
              <a:t>LSP providing HAZMAT support to parish as needed</a:t>
            </a:r>
          </a:p>
          <a:p>
            <a:pPr lvl="1">
              <a:spcBef>
                <a:spcPts val="0"/>
              </a:spcBef>
              <a:buFont typeface="Arial" pitchFamily="34" charset="0"/>
              <a:buChar char="•"/>
            </a:pPr>
            <a:r>
              <a:rPr lang="en-US" sz="1600" dirty="0" smtClean="0"/>
              <a:t>LDWF providing air boat support to parish as needed</a:t>
            </a:r>
          </a:p>
          <a:p>
            <a:pPr lvl="1">
              <a:spcBef>
                <a:spcPts val="0"/>
              </a:spcBef>
              <a:buFont typeface="Arial" pitchFamily="34" charset="0"/>
              <a:buChar char="•"/>
            </a:pPr>
            <a:r>
              <a:rPr lang="en-US" sz="1600" dirty="0" smtClean="0"/>
              <a:t>No market or recreational hunting or fishing in restricted area</a:t>
            </a:r>
          </a:p>
          <a:p>
            <a:pPr lvl="1">
              <a:spcBef>
                <a:spcPts val="0"/>
              </a:spcBef>
              <a:buFont typeface="Arial" pitchFamily="34" charset="0"/>
              <a:buChar char="•"/>
            </a:pPr>
            <a:r>
              <a:rPr lang="en-US" sz="1600" strike="sngStrike" dirty="0" smtClean="0"/>
              <a:t>LSA Command Post on site</a:t>
            </a:r>
          </a:p>
          <a:p>
            <a:pPr lvl="1">
              <a:spcBef>
                <a:spcPts val="0"/>
              </a:spcBef>
              <a:buFont typeface="Arial" pitchFamily="34" charset="0"/>
              <a:buChar char="•"/>
            </a:pPr>
            <a:r>
              <a:rPr lang="en-US" sz="1600" dirty="0" smtClean="0"/>
              <a:t>An office trailer has replaced the GOHSEP vehicle and will serve as a consolidated command post for the Assumption Unified Command</a:t>
            </a:r>
          </a:p>
          <a:p>
            <a:pPr lvl="1">
              <a:spcBef>
                <a:spcPts val="0"/>
              </a:spcBef>
              <a:buFont typeface="Arial" pitchFamily="34" charset="0"/>
              <a:buChar char="•"/>
            </a:pPr>
            <a:r>
              <a:rPr lang="en-US" sz="1600" dirty="0" smtClean="0"/>
              <a:t>All state agencies currently involved with the event will continue to be in attendance.</a:t>
            </a:r>
          </a:p>
          <a:p>
            <a:pPr lvl="1">
              <a:spcBef>
                <a:spcPts val="0"/>
              </a:spcBef>
              <a:buFont typeface="Arial" pitchFamily="34" charset="0"/>
              <a:buChar char="•"/>
            </a:pPr>
            <a:r>
              <a:rPr lang="en-US" sz="1600" dirty="0" smtClean="0"/>
              <a:t>GOHSEP has added a notification widget to their website indicating the current alert level for OG-1 and Hwy 70</a:t>
            </a:r>
          </a:p>
        </p:txBody>
      </p:sp>
      <p:sp>
        <p:nvSpPr>
          <p:cNvPr id="6" name="Slide Number Placeholder 5"/>
          <p:cNvSpPr>
            <a:spLocks noGrp="1"/>
          </p:cNvSpPr>
          <p:nvPr>
            <p:ph type="sldNum" sz="quarter" idx="12"/>
          </p:nvPr>
        </p:nvSpPr>
        <p:spPr/>
        <p:txBody>
          <a:bodyPr/>
          <a:lstStyle/>
          <a:p>
            <a:pPr>
              <a:defRPr/>
            </a:pPr>
            <a:fld id="{59E5A111-8442-4562-95B9-C7FFCF828EA0}" type="slidenum">
              <a:rPr lang="en-US" smtClean="0"/>
              <a:pPr>
                <a:defRPr/>
              </a:pPr>
              <a:t>2</a:t>
            </a:fld>
            <a:endParaRPr lang="en-US" dirty="0"/>
          </a:p>
        </p:txBody>
      </p:sp>
      <p:sp>
        <p:nvSpPr>
          <p:cNvPr id="13" name="Rectangle 2"/>
          <p:cNvSpPr>
            <a:spLocks noGrp="1" noChangeArrowheads="1"/>
          </p:cNvSpPr>
          <p:nvPr>
            <p:ph type="title"/>
          </p:nvPr>
        </p:nvSpPr>
        <p:spPr>
          <a:xfrm>
            <a:off x="914400" y="228600"/>
            <a:ext cx="8229600" cy="1143000"/>
          </a:xfrm>
        </p:spPr>
        <p:txBody>
          <a:bodyPr/>
          <a:lstStyle/>
          <a:p>
            <a:pPr eaLnBrk="1" hangingPunct="1"/>
            <a:r>
              <a:rPr lang="en-US" sz="4000" dirty="0" smtClean="0"/>
              <a:t>Assumption Parish</a:t>
            </a:r>
            <a:br>
              <a:rPr lang="en-US" sz="4000" dirty="0" smtClean="0"/>
            </a:br>
            <a:r>
              <a:rPr lang="en-US" sz="4000" dirty="0" smtClean="0"/>
              <a:t>Operational Situation Summary</a:t>
            </a:r>
          </a:p>
        </p:txBody>
      </p:sp>
      <p:pic>
        <p:nvPicPr>
          <p:cNvPr id="14" name="Picture 13" descr="OE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7"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March 26, 2015</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9E5A111-8442-4562-95B9-C7FFCF828EA0}" type="slidenum">
              <a:rPr lang="en-US" smtClean="0"/>
              <a:pPr>
                <a:defRPr/>
              </a:pPr>
              <a:t>20</a:t>
            </a:fld>
            <a:endParaRPr lang="en-US" dirty="0"/>
          </a:p>
        </p:txBody>
      </p:sp>
      <p:sp>
        <p:nvSpPr>
          <p:cNvPr id="6" name="Content Placeholder 2"/>
          <p:cNvSpPr>
            <a:spLocks noGrp="1"/>
          </p:cNvSpPr>
          <p:nvPr>
            <p:ph idx="1"/>
          </p:nvPr>
        </p:nvSpPr>
        <p:spPr>
          <a:xfrm>
            <a:off x="457200" y="1600200"/>
            <a:ext cx="8229600" cy="381000"/>
          </a:xfrm>
        </p:spPr>
        <p:txBody>
          <a:bodyPr/>
          <a:lstStyle/>
          <a:p>
            <a:r>
              <a:rPr lang="en-US" sz="1800" b="1" dirty="0" smtClean="0"/>
              <a:t>Department of Transportation and Development (</a:t>
            </a:r>
            <a:r>
              <a:rPr lang="en-US" sz="1800" b="1" dirty="0" err="1" smtClean="0"/>
              <a:t>con’td</a:t>
            </a:r>
            <a:r>
              <a:rPr lang="en-US" sz="1800" b="1" dirty="0" smtClean="0"/>
              <a:t>)</a:t>
            </a:r>
          </a:p>
          <a:p>
            <a:pPr marL="457200" lvl="1" indent="0">
              <a:spcBef>
                <a:spcPts val="0"/>
              </a:spcBef>
              <a:buNone/>
            </a:pPr>
            <a:endParaRPr lang="en-US" sz="1400" dirty="0"/>
          </a:p>
        </p:txBody>
      </p:sp>
      <p:sp>
        <p:nvSpPr>
          <p:cNvPr id="7" name="Rectangle 4"/>
          <p:cNvSpPr>
            <a:spLocks noGrp="1" noChangeArrowheads="1"/>
          </p:cNvSpPr>
          <p:nvPr>
            <p:ph type="title"/>
          </p:nvPr>
        </p:nvSpPr>
        <p:spPr>
          <a:xfrm>
            <a:off x="457200" y="274638"/>
            <a:ext cx="8229600" cy="1143000"/>
          </a:xfrm>
        </p:spPr>
        <p:txBody>
          <a:bodyPr>
            <a:normAutofit fontScale="90000"/>
          </a:bodyPr>
          <a:lstStyle/>
          <a:p>
            <a:pPr eaLnBrk="1" hangingPunct="1">
              <a:defRPr/>
            </a:pPr>
            <a:r>
              <a:rPr lang="en-US" sz="4000" dirty="0" smtClean="0"/>
              <a:t>Assumption Parish</a:t>
            </a:r>
            <a:br>
              <a:rPr lang="en-US" sz="4000" dirty="0" smtClean="0"/>
            </a:br>
            <a:r>
              <a:rPr lang="en-US" sz="4000" dirty="0" smtClean="0"/>
              <a:t>Operational Situation Summary</a:t>
            </a:r>
          </a:p>
        </p:txBody>
      </p:sp>
      <p:pic>
        <p:nvPicPr>
          <p:cNvPr id="8" name="Picture 7"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9"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March 26, 2015</a:t>
            </a:fld>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val="3685301098"/>
              </p:ext>
            </p:extLst>
          </p:nvPr>
        </p:nvGraphicFramePr>
        <p:xfrm>
          <a:off x="76200" y="3779838"/>
          <a:ext cx="8991600" cy="1032510"/>
        </p:xfrm>
        <a:graphic>
          <a:graphicData uri="http://schemas.openxmlformats.org/drawingml/2006/table">
            <a:tbl>
              <a:tblPr>
                <a:tableStyleId>{5C22544A-7EE6-4342-B048-85BDC9FD1C3A}</a:tableStyleId>
              </a:tblPr>
              <a:tblGrid>
                <a:gridCol w="1473682"/>
                <a:gridCol w="7517918"/>
              </a:tblGrid>
              <a:tr h="0">
                <a:tc>
                  <a:txBody>
                    <a:bodyPr/>
                    <a:lstStyle/>
                    <a:p>
                      <a:pPr algn="ctr" fontAlgn="ctr"/>
                      <a:r>
                        <a:rPr lang="en-US" sz="800" u="none" strike="noStrike" dirty="0">
                          <a:effectLst/>
                        </a:rPr>
                        <a:t>SAA 1</a:t>
                      </a:r>
                      <a:endParaRPr lang="en-US" sz="8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u="none" strike="noStrike" dirty="0">
                          <a:effectLst/>
                        </a:rPr>
                        <a:t>Installed </a:t>
                      </a:r>
                      <a:r>
                        <a:rPr lang="en-US" sz="800" u="none" strike="noStrike" dirty="0" smtClean="0">
                          <a:effectLst/>
                        </a:rPr>
                        <a:t>April 23, 2013.</a:t>
                      </a:r>
                      <a:endParaRPr lang="en-US" sz="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fontAlgn="ctr"/>
                      <a:r>
                        <a:rPr lang="en-US" sz="800" u="none" strike="noStrike">
                          <a:effectLst/>
                        </a:rPr>
                        <a:t>SAA 2</a:t>
                      </a:r>
                      <a:endParaRPr lang="en-US" sz="8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u="none" strike="noStrike" dirty="0">
                          <a:effectLst/>
                        </a:rPr>
                        <a:t>Installed </a:t>
                      </a:r>
                      <a:r>
                        <a:rPr lang="en-US" sz="800" u="none" strike="noStrike" dirty="0" smtClean="0">
                          <a:effectLst/>
                        </a:rPr>
                        <a:t>April 25,</a:t>
                      </a:r>
                      <a:r>
                        <a:rPr lang="en-US" sz="800" u="none" strike="noStrike" baseline="0" dirty="0" smtClean="0">
                          <a:effectLst/>
                        </a:rPr>
                        <a:t> 2013</a:t>
                      </a:r>
                      <a:r>
                        <a:rPr lang="en-US" sz="800" u="none" strike="noStrike" dirty="0" smtClean="0">
                          <a:effectLst/>
                        </a:rPr>
                        <a:t>. </a:t>
                      </a:r>
                      <a:endParaRPr lang="en-US" sz="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fontAlgn="ctr"/>
                      <a:r>
                        <a:rPr lang="en-US" sz="800" u="none" strike="noStrike">
                          <a:effectLst/>
                        </a:rPr>
                        <a:t>SAA 3</a:t>
                      </a:r>
                      <a:endParaRPr lang="en-US" sz="8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u="none" strike="noStrike" dirty="0">
                          <a:effectLst/>
                        </a:rPr>
                        <a:t>Installed </a:t>
                      </a:r>
                      <a:r>
                        <a:rPr lang="en-US" sz="800" u="none" strike="noStrike" dirty="0" smtClean="0">
                          <a:effectLst/>
                        </a:rPr>
                        <a:t>July 2, 2013. </a:t>
                      </a:r>
                      <a:endParaRPr lang="en-US" sz="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fontAlgn="ctr"/>
                      <a:r>
                        <a:rPr lang="en-US" sz="800" u="none" strike="noStrike">
                          <a:effectLst/>
                        </a:rPr>
                        <a:t>SAA 4</a:t>
                      </a:r>
                      <a:endParaRPr lang="en-US" sz="8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u="none" strike="noStrike" dirty="0">
                          <a:effectLst/>
                        </a:rPr>
                        <a:t>Installed </a:t>
                      </a:r>
                      <a:r>
                        <a:rPr lang="en-US" sz="800" u="none" strike="noStrike" dirty="0" smtClean="0">
                          <a:effectLst/>
                        </a:rPr>
                        <a:t>April 30, 2013.</a:t>
                      </a:r>
                      <a:endParaRPr lang="en-US" sz="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fontAlgn="ctr"/>
                      <a:r>
                        <a:rPr lang="en-US" sz="800" u="none" strike="noStrike">
                          <a:effectLst/>
                        </a:rPr>
                        <a:t>SAA 5</a:t>
                      </a:r>
                      <a:endParaRPr lang="en-US" sz="8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u="none" strike="noStrike" dirty="0">
                          <a:effectLst/>
                        </a:rPr>
                        <a:t>Installed </a:t>
                      </a:r>
                      <a:r>
                        <a:rPr lang="en-US" sz="800" u="none" strike="noStrike" dirty="0" smtClean="0">
                          <a:effectLst/>
                        </a:rPr>
                        <a:t>April 24, 2013.</a:t>
                      </a:r>
                      <a:endParaRPr lang="en-US" sz="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fontAlgn="ctr"/>
                      <a:r>
                        <a:rPr lang="en-US" sz="800" u="none" strike="noStrike">
                          <a:effectLst/>
                        </a:rPr>
                        <a:t>SAA GENERAL</a:t>
                      </a:r>
                      <a:endParaRPr lang="en-US" sz="8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u="none" strike="noStrike" dirty="0">
                          <a:effectLst/>
                        </a:rPr>
                        <a:t>Data from each station is being downloaded to DOTD hourly with manual analysis performed periodically.  Options to provide reliable cellular communications to each site are being investigated.  Automated alerts are being sent to B. Fernandez </a:t>
                      </a:r>
                      <a:r>
                        <a:rPr lang="en-US" sz="800" u="none" strike="noStrike" dirty="0" smtClean="0">
                          <a:effectLst/>
                        </a:rPr>
                        <a:t>for </a:t>
                      </a:r>
                      <a:r>
                        <a:rPr lang="en-US" sz="800" u="none" strike="noStrike" dirty="0">
                          <a:effectLst/>
                        </a:rPr>
                        <a:t>situational awareness and action as needed</a:t>
                      </a:r>
                      <a:r>
                        <a:rPr lang="en-US" sz="800" u="none" strike="noStrike" dirty="0" smtClean="0">
                          <a:effectLst/>
                        </a:rPr>
                        <a:t>. No significant movements off of baseline noted</a:t>
                      </a:r>
                      <a:endParaRPr lang="en-US" sz="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288795075"/>
              </p:ext>
            </p:extLst>
          </p:nvPr>
        </p:nvGraphicFramePr>
        <p:xfrm>
          <a:off x="76200" y="4944981"/>
          <a:ext cx="8991600" cy="525780"/>
        </p:xfrm>
        <a:graphic>
          <a:graphicData uri="http://schemas.openxmlformats.org/drawingml/2006/table">
            <a:tbl>
              <a:tblPr>
                <a:tableStyleId>{5C22544A-7EE6-4342-B048-85BDC9FD1C3A}</a:tableStyleId>
              </a:tblPr>
              <a:tblGrid>
                <a:gridCol w="1473682"/>
                <a:gridCol w="7517918"/>
              </a:tblGrid>
              <a:tr h="0">
                <a:tc>
                  <a:txBody>
                    <a:bodyPr/>
                    <a:lstStyle/>
                    <a:p>
                      <a:pPr algn="ctr" fontAlgn="ctr"/>
                      <a:r>
                        <a:rPr lang="en-US" sz="800" u="none" strike="noStrike" dirty="0">
                          <a:effectLst/>
                        </a:rPr>
                        <a:t>SENSR 1</a:t>
                      </a:r>
                      <a:endParaRPr lang="en-US" sz="8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u="none" strike="noStrike">
                          <a:effectLst/>
                        </a:rPr>
                        <a:t> </a:t>
                      </a:r>
                      <a:endParaRPr lang="en-US" sz="8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fontAlgn="ctr"/>
                      <a:r>
                        <a:rPr lang="en-US" sz="800" u="none" strike="noStrike">
                          <a:effectLst/>
                        </a:rPr>
                        <a:t>SENSR 2</a:t>
                      </a:r>
                      <a:endParaRPr lang="en-US" sz="8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u="none" strike="noStrike">
                          <a:effectLst/>
                        </a:rPr>
                        <a:t> </a:t>
                      </a:r>
                      <a:endParaRPr lang="en-US" sz="8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fontAlgn="ctr"/>
                      <a:r>
                        <a:rPr lang="en-US" sz="800" u="none" strike="noStrike">
                          <a:effectLst/>
                        </a:rPr>
                        <a:t>SENSR 3</a:t>
                      </a:r>
                      <a:endParaRPr lang="en-US" sz="8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u="none" strike="noStrike">
                          <a:effectLst/>
                        </a:rPr>
                        <a:t> </a:t>
                      </a:r>
                      <a:endParaRPr lang="en-US" sz="8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fontAlgn="ctr"/>
                      <a:r>
                        <a:rPr lang="en-US" sz="800" u="none" strike="noStrike">
                          <a:effectLst/>
                        </a:rPr>
                        <a:t>SENSR GENERAL</a:t>
                      </a:r>
                      <a:endParaRPr lang="en-US" sz="8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800" u="none" strike="noStrike" dirty="0">
                          <a:effectLst/>
                        </a:rPr>
                        <a:t>Installed all equipment in </a:t>
                      </a:r>
                      <a:r>
                        <a:rPr lang="en-US" sz="800" u="none" strike="noStrike" dirty="0" smtClean="0">
                          <a:effectLst/>
                        </a:rPr>
                        <a:t>April 2013.  </a:t>
                      </a:r>
                      <a:r>
                        <a:rPr lang="en-US" sz="800" u="none" strike="noStrike" dirty="0">
                          <a:effectLst/>
                        </a:rPr>
                        <a:t>Training is completed. </a:t>
                      </a:r>
                      <a:r>
                        <a:rPr lang="en-US" sz="800" u="none" strike="noStrike" dirty="0" smtClean="0">
                          <a:effectLst/>
                        </a:rPr>
                        <a:t>No significant movements off of baseline noted</a:t>
                      </a:r>
                      <a:endParaRPr lang="en-US" sz="800" b="0" i="0" u="none" strike="noStrike" dirty="0">
                        <a:solidFill>
                          <a:srgbClr val="000000"/>
                        </a:solidFill>
                        <a:effectLst/>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4112940633"/>
              </p:ext>
            </p:extLst>
          </p:nvPr>
        </p:nvGraphicFramePr>
        <p:xfrm>
          <a:off x="76200" y="5662613"/>
          <a:ext cx="8991600" cy="638175"/>
        </p:xfrm>
        <a:graphic>
          <a:graphicData uri="http://schemas.openxmlformats.org/drawingml/2006/table">
            <a:tbl>
              <a:tblPr>
                <a:tableStyleId>{5C22544A-7EE6-4342-B048-85BDC9FD1C3A}</a:tableStyleId>
              </a:tblPr>
              <a:tblGrid>
                <a:gridCol w="1473682"/>
                <a:gridCol w="7517918"/>
              </a:tblGrid>
              <a:tr h="0">
                <a:tc>
                  <a:txBody>
                    <a:bodyPr/>
                    <a:lstStyle/>
                    <a:p>
                      <a:pPr algn="ctr" fontAlgn="ctr"/>
                      <a:r>
                        <a:rPr lang="en-US" sz="800" u="none" strike="noStrike" dirty="0">
                          <a:effectLst/>
                        </a:rPr>
                        <a:t>HWY 70 REALIGNMENT </a:t>
                      </a:r>
                      <a:endParaRPr lang="en-US" sz="8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u="none" strike="noStrike" dirty="0">
                          <a:effectLst/>
                        </a:rPr>
                        <a:t>SAP Contract No. 4400001862, State Project No. H.010571.1, LA 70 Bypass, Stage 0 Feasibility Study in separate document.  Stage 0 meeting was held for possible bypass road on 27 MAR.  A stakeholder meeting regarding the potential Hwy 70 bypass road was held </a:t>
                      </a:r>
                      <a:r>
                        <a:rPr lang="en-US" sz="800" u="none" strike="noStrike">
                          <a:effectLst/>
                        </a:rPr>
                        <a:t>on </a:t>
                      </a:r>
                      <a:r>
                        <a:rPr lang="en-US" sz="800" u="none" strike="noStrike" smtClean="0">
                          <a:effectLst/>
                        </a:rPr>
                        <a:t>April 11, 2013</a:t>
                      </a:r>
                      <a:r>
                        <a:rPr lang="en-US" sz="800" u="none" strike="noStrike" dirty="0" smtClean="0">
                          <a:effectLst/>
                        </a:rPr>
                        <a:t>.</a:t>
                      </a:r>
                      <a:endParaRPr lang="en-US" sz="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fontAlgn="ctr"/>
                      <a:r>
                        <a:rPr lang="en-US" sz="800" u="none" strike="noStrike">
                          <a:effectLst/>
                        </a:rPr>
                        <a:t>HWY 70 CONTINGENCY PLAN</a:t>
                      </a:r>
                      <a:endParaRPr lang="en-US" sz="8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u="none" strike="noStrike" dirty="0">
                          <a:effectLst/>
                        </a:rPr>
                        <a:t>Developed </a:t>
                      </a:r>
                      <a:r>
                        <a:rPr lang="en-US" sz="800" u="none" strike="noStrike" dirty="0" smtClean="0">
                          <a:effectLst/>
                        </a:rPr>
                        <a:t>August 11, 2012 </a:t>
                      </a:r>
                      <a:r>
                        <a:rPr lang="en-US" sz="800" u="none" strike="noStrike" dirty="0">
                          <a:effectLst/>
                        </a:rPr>
                        <a:t>by District 61 .</a:t>
                      </a:r>
                      <a:endParaRPr lang="en-US" sz="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fontAlgn="ctr"/>
                      <a:r>
                        <a:rPr lang="en-US" sz="800" u="none" strike="noStrike">
                          <a:effectLst/>
                        </a:rPr>
                        <a:t>EMERGENCY COMMUNICATION PLAN</a:t>
                      </a:r>
                      <a:endParaRPr lang="en-US" sz="8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u="none" strike="noStrike" dirty="0">
                          <a:effectLst/>
                        </a:rPr>
                        <a:t>Draft plan developed </a:t>
                      </a:r>
                      <a:r>
                        <a:rPr lang="en-US" sz="800" u="none" strike="noStrike" dirty="0" smtClean="0">
                          <a:effectLst/>
                        </a:rPr>
                        <a:t>March 18,  </a:t>
                      </a:r>
                      <a:r>
                        <a:rPr lang="en-US" sz="800" u="none" strike="noStrike" dirty="0">
                          <a:effectLst/>
                        </a:rPr>
                        <a:t>2013; alert roster developed </a:t>
                      </a:r>
                      <a:r>
                        <a:rPr lang="en-US" sz="800" u="none" strike="noStrike" dirty="0" smtClean="0">
                          <a:effectLst/>
                        </a:rPr>
                        <a:t>April</a:t>
                      </a:r>
                      <a:r>
                        <a:rPr lang="en-US" sz="800" u="none" strike="noStrike" baseline="0" dirty="0" smtClean="0">
                          <a:effectLst/>
                        </a:rPr>
                        <a:t> 10, </a:t>
                      </a:r>
                      <a:r>
                        <a:rPr lang="en-US" sz="800" u="none" strike="noStrike" dirty="0" smtClean="0">
                          <a:effectLst/>
                        </a:rPr>
                        <a:t> </a:t>
                      </a:r>
                      <a:r>
                        <a:rPr lang="en-US" sz="800" u="none" strike="noStrike" dirty="0">
                          <a:effectLst/>
                        </a:rPr>
                        <a:t>2013.</a:t>
                      </a:r>
                      <a:endParaRPr lang="en-US" sz="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099462336"/>
              </p:ext>
            </p:extLst>
          </p:nvPr>
        </p:nvGraphicFramePr>
        <p:xfrm>
          <a:off x="76200" y="1981200"/>
          <a:ext cx="8915400" cy="1539240"/>
        </p:xfrm>
        <a:graphic>
          <a:graphicData uri="http://schemas.openxmlformats.org/drawingml/2006/table">
            <a:tbl>
              <a:tblPr/>
              <a:tblGrid>
                <a:gridCol w="686901"/>
                <a:gridCol w="8228499"/>
              </a:tblGrid>
              <a:tr h="190500">
                <a:tc>
                  <a:txBody>
                    <a:bodyPr/>
                    <a:lstStyle/>
                    <a:p>
                      <a:pPr algn="ctr" rtl="0" fontAlgn="b"/>
                      <a:r>
                        <a:rPr lang="en-US" sz="800" b="1" i="0" u="none" strike="noStrike" dirty="0">
                          <a:solidFill>
                            <a:srgbClr val="000000"/>
                          </a:solidFill>
                          <a:effectLst/>
                          <a:latin typeface="Arial" panose="020B0604020202020204" pitchFamily="34" charset="0"/>
                        </a:rPr>
                        <a:t>ACTIVITY</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c>
                  <a:txBody>
                    <a:bodyPr/>
                    <a:lstStyle/>
                    <a:p>
                      <a:pPr algn="ctr" rtl="0" fontAlgn="ctr"/>
                      <a:r>
                        <a:rPr lang="en-US" sz="800" b="1" i="0" u="none" strike="noStrike">
                          <a:solidFill>
                            <a:srgbClr val="000000"/>
                          </a:solidFill>
                          <a:effectLst/>
                          <a:latin typeface="Arial" panose="020B0604020202020204" pitchFamily="34" charset="0"/>
                        </a:rPr>
                        <a:t>STATUS/REMARKS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r>
              <a:tr h="190500">
                <a:tc>
                  <a:txBody>
                    <a:bodyPr/>
                    <a:lstStyle/>
                    <a:p>
                      <a:pPr algn="ctr" rtl="0" fontAlgn="ctr"/>
                      <a:r>
                        <a:rPr lang="en-US" sz="800" b="0" i="0" u="none" strike="noStrike">
                          <a:solidFill>
                            <a:srgbClr val="000000"/>
                          </a:solidFill>
                          <a:effectLst/>
                          <a:latin typeface="Arial" panose="020B0604020202020204" pitchFamily="34" charset="0"/>
                        </a:rPr>
                        <a:t>CORS 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c>
                  <a:txBody>
                    <a:bodyPr/>
                    <a:lstStyle/>
                    <a:p>
                      <a:pPr algn="l" rtl="0" fontAlgn="ctr"/>
                      <a:r>
                        <a:rPr lang="en-US" sz="800" b="0" i="0" u="none" strike="noStrike" dirty="0">
                          <a:solidFill>
                            <a:srgbClr val="000000"/>
                          </a:solidFill>
                          <a:effectLst/>
                          <a:latin typeface="Arial" panose="020B0604020202020204" pitchFamily="34" charset="0"/>
                        </a:rPr>
                        <a:t>Installed on Monday, April 1, 2013.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r>
              <a:tr h="190500">
                <a:tc>
                  <a:txBody>
                    <a:bodyPr/>
                    <a:lstStyle/>
                    <a:p>
                      <a:pPr algn="ctr" rtl="0" fontAlgn="ctr"/>
                      <a:r>
                        <a:rPr lang="en-US" sz="800" b="0" i="0" u="none" strike="noStrike">
                          <a:solidFill>
                            <a:srgbClr val="000000"/>
                          </a:solidFill>
                          <a:effectLst/>
                          <a:latin typeface="Arial" panose="020B0604020202020204" pitchFamily="34" charset="0"/>
                        </a:rPr>
                        <a:t>CORS 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c>
                  <a:txBody>
                    <a:bodyPr/>
                    <a:lstStyle/>
                    <a:p>
                      <a:pPr algn="l" rtl="0" fontAlgn="ctr"/>
                      <a:r>
                        <a:rPr lang="en-US" sz="800" b="0" i="0" u="none" strike="noStrike">
                          <a:solidFill>
                            <a:srgbClr val="000000"/>
                          </a:solidFill>
                          <a:effectLst/>
                          <a:latin typeface="Arial" panose="020B0604020202020204" pitchFamily="34" charset="0"/>
                        </a:rPr>
                        <a:t>Installed on Tuesday, July 17, 2013.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r>
              <a:tr h="190500">
                <a:tc>
                  <a:txBody>
                    <a:bodyPr/>
                    <a:lstStyle/>
                    <a:p>
                      <a:pPr algn="ctr" rtl="0" fontAlgn="ctr"/>
                      <a:r>
                        <a:rPr lang="en-US" sz="800" b="0" i="0" u="none" strike="noStrike">
                          <a:solidFill>
                            <a:srgbClr val="000000"/>
                          </a:solidFill>
                          <a:effectLst/>
                          <a:latin typeface="Arial" panose="020B0604020202020204" pitchFamily="34" charset="0"/>
                        </a:rPr>
                        <a:t>CORS 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c>
                  <a:txBody>
                    <a:bodyPr/>
                    <a:lstStyle/>
                    <a:p>
                      <a:pPr algn="l" rtl="0" fontAlgn="ctr"/>
                      <a:r>
                        <a:rPr lang="en-US" sz="800" b="0" i="0" u="none" strike="noStrike" dirty="0">
                          <a:solidFill>
                            <a:srgbClr val="000000"/>
                          </a:solidFill>
                          <a:effectLst/>
                          <a:latin typeface="Arial" panose="020B0604020202020204" pitchFamily="34" charset="0"/>
                        </a:rPr>
                        <a:t>Installed on Monday, April 8, 2013.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r>
              <a:tr h="190500">
                <a:tc>
                  <a:txBody>
                    <a:bodyPr/>
                    <a:lstStyle/>
                    <a:p>
                      <a:pPr algn="ctr" rtl="0" fontAlgn="ctr"/>
                      <a:r>
                        <a:rPr lang="en-US" sz="800" b="0" i="0" u="none" strike="noStrike">
                          <a:solidFill>
                            <a:srgbClr val="000000"/>
                          </a:solidFill>
                          <a:effectLst/>
                          <a:latin typeface="Arial" panose="020B0604020202020204" pitchFamily="34" charset="0"/>
                        </a:rPr>
                        <a:t>CORS 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c>
                  <a:txBody>
                    <a:bodyPr/>
                    <a:lstStyle/>
                    <a:p>
                      <a:pPr algn="l" rtl="0" fontAlgn="ctr"/>
                      <a:r>
                        <a:rPr lang="en-US" sz="800" b="0" i="0" u="none" strike="noStrike">
                          <a:solidFill>
                            <a:srgbClr val="000000"/>
                          </a:solidFill>
                          <a:effectLst/>
                          <a:latin typeface="Arial" panose="020B0604020202020204" pitchFamily="34" charset="0"/>
                        </a:rPr>
                        <a:t>Installed on Tuesday,  April 9, 2013.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r>
              <a:tr h="190500">
                <a:tc>
                  <a:txBody>
                    <a:bodyPr/>
                    <a:lstStyle/>
                    <a:p>
                      <a:pPr algn="ctr" rtl="0" fontAlgn="ctr"/>
                      <a:r>
                        <a:rPr lang="en-US" sz="800" b="0" i="0" u="none" strike="noStrike">
                          <a:solidFill>
                            <a:srgbClr val="000000"/>
                          </a:solidFill>
                          <a:effectLst/>
                          <a:latin typeface="Arial" panose="020B0604020202020204" pitchFamily="34" charset="0"/>
                        </a:rPr>
                        <a:t>CORS 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c>
                  <a:txBody>
                    <a:bodyPr/>
                    <a:lstStyle/>
                    <a:p>
                      <a:pPr algn="l" rtl="0" fontAlgn="ctr"/>
                      <a:r>
                        <a:rPr lang="en-US" sz="800" b="0" i="0" u="none" strike="noStrike">
                          <a:solidFill>
                            <a:srgbClr val="000000"/>
                          </a:solidFill>
                          <a:effectLst/>
                          <a:latin typeface="Arial" panose="020B0604020202020204" pitchFamily="34" charset="0"/>
                        </a:rPr>
                        <a:t>Installed on Wednesday, December 10, 2014; operational 12/15/2014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r>
              <a:tr h="396240">
                <a:tc>
                  <a:txBody>
                    <a:bodyPr/>
                    <a:lstStyle/>
                    <a:p>
                      <a:pPr algn="ctr" rtl="0" fontAlgn="ctr"/>
                      <a:r>
                        <a:rPr lang="en-US" sz="800" b="0" i="0" u="none" strike="noStrike">
                          <a:solidFill>
                            <a:srgbClr val="000000"/>
                          </a:solidFill>
                          <a:effectLst/>
                          <a:latin typeface="Arial" panose="020B0604020202020204" pitchFamily="34" charset="0"/>
                        </a:rPr>
                        <a:t>ACTIVITY</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c>
                  <a:txBody>
                    <a:bodyPr/>
                    <a:lstStyle/>
                    <a:p>
                      <a:pPr algn="l" rtl="0" fontAlgn="t"/>
                      <a:r>
                        <a:rPr lang="en-US" sz="800" b="0" i="0" u="none" strike="noStrike" dirty="0">
                          <a:solidFill>
                            <a:srgbClr val="000000"/>
                          </a:solidFill>
                          <a:effectLst/>
                          <a:latin typeface="Arial" panose="020B0604020202020204" pitchFamily="34" charset="0"/>
                        </a:rPr>
                        <a:t>Reports from the active CORS sites are published daily and provided online at the following FTP site: ftp://mimir.lsu.edu|anonymous:user@mimir.lsu.edu:2123    Web interface account has been created. Credentials for accessing CORS911 sites via web site was distributed on April 29, 2013.  No significant movements off baseline have been noted.</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r>
            </a:tbl>
          </a:graphicData>
        </a:graphic>
      </p:graphicFrame>
    </p:spTree>
    <p:extLst>
      <p:ext uri="{BB962C8B-B14F-4D97-AF65-F5344CB8AC3E}">
        <p14:creationId xmlns:p14="http://schemas.microsoft.com/office/powerpoint/2010/main" val="30362119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CE8F066-C943-4E24-ADC7-80A471F89792}" type="slidenum">
              <a:rPr lang="en-US" smtClean="0"/>
              <a:pPr>
                <a:defRPr/>
              </a:pPr>
              <a:t>21</a:t>
            </a:fld>
            <a:endParaRPr lang="en-US" dirty="0"/>
          </a:p>
        </p:txBody>
      </p:sp>
      <p:pic>
        <p:nvPicPr>
          <p:cNvPr id="7" name="Picture 6"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8" name="Rectangle 2"/>
          <p:cNvSpPr txBox="1">
            <a:spLocks noChangeArrowheads="1"/>
          </p:cNvSpPr>
          <p:nvPr/>
        </p:nvSpPr>
        <p:spPr>
          <a:xfrm>
            <a:off x="914400" y="274638"/>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r>
              <a:rPr lang="en-US" sz="4000" dirty="0" smtClean="0"/>
              <a:t>Assumption Parish </a:t>
            </a:r>
            <a:br>
              <a:rPr lang="en-US" sz="4000" dirty="0" smtClean="0"/>
            </a:br>
            <a:r>
              <a:rPr lang="en-US" sz="1200" dirty="0" smtClean="0"/>
              <a:t> </a:t>
            </a:r>
            <a:r>
              <a:rPr lang="en-US" sz="4000" dirty="0" smtClean="0"/>
              <a:t>Scientific Situation Summary</a:t>
            </a:r>
          </a:p>
        </p:txBody>
      </p:sp>
      <p:sp>
        <p:nvSpPr>
          <p:cNvPr id="9" name="Date Placeholder 4"/>
          <p:cNvSpPr txBox="1">
            <a:spLocks noChangeArrowheads="1"/>
          </p:cNvSpPr>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b="1" kern="1200" dirty="0" smtClean="0">
                <a:solidFill>
                  <a:srgbClr val="FF0000"/>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As of </a:t>
            </a:r>
            <a:fld id="{8ACAA3AD-3BE5-4E63-938A-E002676686D5}" type="datetime2">
              <a:rPr lang="en-US" smtClean="0"/>
              <a:pPr>
                <a:defRPr/>
              </a:pPr>
              <a:t>Thursday, March 26, 2015</a:t>
            </a:fld>
            <a:endParaRPr lang="en-US" dirty="0"/>
          </a:p>
        </p:txBody>
      </p:sp>
      <p:sp>
        <p:nvSpPr>
          <p:cNvPr id="10" name="Rectangle 9"/>
          <p:cNvSpPr/>
          <p:nvPr/>
        </p:nvSpPr>
        <p:spPr>
          <a:xfrm>
            <a:off x="152400" y="1524000"/>
            <a:ext cx="8839200" cy="4708981"/>
          </a:xfrm>
          <a:prstGeom prst="rect">
            <a:avLst/>
          </a:prstGeom>
        </p:spPr>
        <p:txBody>
          <a:bodyPr wrap="square">
            <a:spAutoFit/>
          </a:bodyPr>
          <a:lstStyle/>
          <a:p>
            <a:pPr marL="171450" indent="-171450">
              <a:buFontTx/>
              <a:buChar char="-"/>
            </a:pPr>
            <a:r>
              <a:rPr lang="en-US" sz="1000" dirty="0" smtClean="0">
                <a:latin typeface="Calibri" panose="020F0502020204030204" pitchFamily="34" charset="0"/>
              </a:rPr>
              <a:t>There </a:t>
            </a:r>
            <a:r>
              <a:rPr lang="en-US" sz="1000" dirty="0">
                <a:latin typeface="Calibri" panose="020F0502020204030204" pitchFamily="34" charset="0"/>
              </a:rPr>
              <a:t>were 33 MEQs yesterday and 20 MEQs? since midnight that meet the selection criteria. There was 1 VLP detected yesterday and no VLPs detected since midnight</a:t>
            </a:r>
            <a:r>
              <a:rPr lang="en-US" sz="1000" dirty="0" smtClean="0">
                <a:latin typeface="Calibri" panose="020F0502020204030204" pitchFamily="34" charset="0"/>
              </a:rPr>
              <a:t>. (12/17/14)</a:t>
            </a:r>
          </a:p>
          <a:p>
            <a:pPr marL="171450" indent="-171450">
              <a:buFontTx/>
              <a:buChar char="-"/>
            </a:pPr>
            <a:r>
              <a:rPr lang="en-US" sz="1000" dirty="0">
                <a:latin typeface="Calibri" panose="020F0502020204030204" pitchFamily="34" charset="0"/>
              </a:rPr>
              <a:t>There were 8 MEQs yesterday and 1 MEQs since midnight that meet the selection criteria. There were no VLPs detected yesterday and no VLPs detected since midnight</a:t>
            </a:r>
            <a:r>
              <a:rPr lang="en-US" sz="1000" dirty="0" smtClean="0">
                <a:latin typeface="Calibri" panose="020F0502020204030204" pitchFamily="34" charset="0"/>
              </a:rPr>
              <a:t>.</a:t>
            </a:r>
            <a:r>
              <a:rPr lang="en-US" sz="1000" dirty="0">
                <a:latin typeface="Calibri" panose="020F0502020204030204" pitchFamily="34" charset="0"/>
              </a:rPr>
              <a:t> </a:t>
            </a:r>
            <a:r>
              <a:rPr lang="en-US" sz="1000" dirty="0" smtClean="0">
                <a:latin typeface="Calibri" panose="020F0502020204030204" pitchFamily="34" charset="0"/>
              </a:rPr>
              <a:t>(12/23/14)</a:t>
            </a:r>
          </a:p>
          <a:p>
            <a:pPr marL="171450" indent="-171450">
              <a:buFontTx/>
              <a:buChar char="-"/>
            </a:pPr>
            <a:r>
              <a:rPr lang="en-US" sz="1000" dirty="0">
                <a:latin typeface="Calibri" panose="020F0502020204030204" pitchFamily="34" charset="0"/>
              </a:rPr>
              <a:t>There were 35 MEQs yesterday and 22 MEQs since midnight that meet the selection criteria. There were no VLPs detected yesterday and 3 VLPs detected since midnight</a:t>
            </a:r>
            <a:r>
              <a:rPr lang="en-US" sz="1000" dirty="0" smtClean="0">
                <a:latin typeface="Calibri" panose="020F0502020204030204" pitchFamily="34" charset="0"/>
              </a:rPr>
              <a:t>.</a:t>
            </a:r>
            <a:r>
              <a:rPr lang="en-US" sz="1000" dirty="0">
                <a:latin typeface="Calibri" panose="020F0502020204030204" pitchFamily="34" charset="0"/>
              </a:rPr>
              <a:t> </a:t>
            </a:r>
            <a:r>
              <a:rPr lang="en-US" sz="1000" dirty="0" smtClean="0">
                <a:latin typeface="Calibri" panose="020F0502020204030204" pitchFamily="34" charset="0"/>
              </a:rPr>
              <a:t>(12/30/14)</a:t>
            </a:r>
          </a:p>
          <a:p>
            <a:pPr marL="171450" indent="-171450">
              <a:buFontTx/>
              <a:buChar char="-"/>
            </a:pPr>
            <a:r>
              <a:rPr lang="en-US" sz="1000" dirty="0">
                <a:latin typeface="Calibri" panose="020F0502020204030204" pitchFamily="34" charset="0"/>
              </a:rPr>
              <a:t>There were 84 MEQs yesterday and 30 MEQs since midnight that meet the selection criteria. There were no VLPs detected yesterday and no VLPs detected since midnight</a:t>
            </a:r>
            <a:r>
              <a:rPr lang="en-US" sz="1000" dirty="0" smtClean="0">
                <a:latin typeface="Calibri" panose="020F0502020204030204" pitchFamily="34" charset="0"/>
              </a:rPr>
              <a:t>. (1/7/15)</a:t>
            </a:r>
          </a:p>
          <a:p>
            <a:pPr marL="171450" indent="-171450">
              <a:buFontTx/>
              <a:buChar char="-"/>
            </a:pPr>
            <a:r>
              <a:rPr lang="en-US" sz="1000" dirty="0">
                <a:latin typeface="Calibri" panose="020F0502020204030204" pitchFamily="34" charset="0"/>
              </a:rPr>
              <a:t>There were 67 MEQs yesterday and 23 MEQs since midnight that meet the selection criteria. There was 1 VLP detected yesterday and no VLPs detected since midnight</a:t>
            </a:r>
            <a:r>
              <a:rPr lang="en-US" sz="1000" dirty="0" smtClean="0">
                <a:latin typeface="Calibri" panose="020F0502020204030204" pitchFamily="34" charset="0"/>
              </a:rPr>
              <a:t>.</a:t>
            </a:r>
            <a:r>
              <a:rPr lang="en-US" sz="1000" dirty="0">
                <a:latin typeface="Calibri" panose="020F0502020204030204" pitchFamily="34" charset="0"/>
              </a:rPr>
              <a:t> </a:t>
            </a:r>
            <a:r>
              <a:rPr lang="en-US" sz="1000" dirty="0" smtClean="0">
                <a:latin typeface="Calibri" panose="020F0502020204030204" pitchFamily="34" charset="0"/>
              </a:rPr>
              <a:t>(1/14/15)</a:t>
            </a:r>
          </a:p>
          <a:p>
            <a:pPr marL="171450" indent="-171450">
              <a:buFontTx/>
              <a:buChar char="-"/>
            </a:pPr>
            <a:r>
              <a:rPr lang="en-US" sz="1000" dirty="0">
                <a:latin typeface="Calibri" panose="020F0502020204030204" pitchFamily="34" charset="0"/>
              </a:rPr>
              <a:t>There were 7 MEQs yesterday and no MEQs since midnight that meet the selection criteria. There were no VLPs detected yesterday and no VLPs detected since midnight</a:t>
            </a:r>
            <a:r>
              <a:rPr lang="en-US" sz="1000" dirty="0" smtClean="0">
                <a:latin typeface="Calibri" panose="020F0502020204030204" pitchFamily="34" charset="0"/>
              </a:rPr>
              <a:t>.</a:t>
            </a:r>
            <a:r>
              <a:rPr lang="en-US" sz="1000" dirty="0">
                <a:latin typeface="Calibri" panose="020F0502020204030204" pitchFamily="34" charset="0"/>
              </a:rPr>
              <a:t> </a:t>
            </a:r>
            <a:r>
              <a:rPr lang="en-US" sz="1000" dirty="0" smtClean="0">
                <a:latin typeface="Calibri" panose="020F0502020204030204" pitchFamily="34" charset="0"/>
              </a:rPr>
              <a:t>(1/21/15)</a:t>
            </a:r>
          </a:p>
          <a:p>
            <a:pPr marL="171450" indent="-171450">
              <a:buFontTx/>
              <a:buChar char="-"/>
            </a:pPr>
            <a:r>
              <a:rPr lang="en-US" sz="1000" dirty="0">
                <a:latin typeface="Calibri" panose="020F0502020204030204" pitchFamily="34" charset="0"/>
              </a:rPr>
              <a:t>There were 2 MEQs yesterday and 3 MEQs since midnight that meet the selection criteria. There were no VLPs detected yesterday and no VLPs detected since midnight</a:t>
            </a:r>
            <a:r>
              <a:rPr lang="en-US" sz="1000" dirty="0" smtClean="0">
                <a:latin typeface="Calibri" panose="020F0502020204030204" pitchFamily="34" charset="0"/>
              </a:rPr>
              <a:t>. (1/28)</a:t>
            </a:r>
          </a:p>
          <a:p>
            <a:pPr marL="171450" indent="-171450">
              <a:buFontTx/>
              <a:buChar char="-"/>
            </a:pPr>
            <a:r>
              <a:rPr lang="en-US" sz="1000" dirty="0">
                <a:latin typeface="Calibri" panose="020F0502020204030204" pitchFamily="34" charset="0"/>
              </a:rPr>
              <a:t>There were 4 MEQs yesterday and 7 MEQs since midnight that meet the selection criteria. There were no VLPs detected yesterday and no VLPs detected since midnight. </a:t>
            </a:r>
            <a:r>
              <a:rPr lang="en-US" sz="1000" dirty="0" smtClean="0">
                <a:latin typeface="Calibri" panose="020F0502020204030204" pitchFamily="34" charset="0"/>
              </a:rPr>
              <a:t>(2/4/15)</a:t>
            </a:r>
          </a:p>
          <a:p>
            <a:pPr marL="171450" indent="-171450">
              <a:buFontTx/>
              <a:buChar char="-"/>
            </a:pPr>
            <a:r>
              <a:rPr lang="en-US" sz="1000" dirty="0">
                <a:latin typeface="Calibri" panose="020F0502020204030204" pitchFamily="34" charset="0"/>
              </a:rPr>
              <a:t>There were 40 MEQs yesterday and 13 MEQs since midnight that meet the selection criteria. There were no VLPs detected yesterday and no VLPs detected since midnight. </a:t>
            </a:r>
            <a:r>
              <a:rPr lang="en-US" sz="1000" dirty="0" smtClean="0">
                <a:latin typeface="Calibri" panose="020F0502020204030204" pitchFamily="34" charset="0"/>
              </a:rPr>
              <a:t>(2/11/15)</a:t>
            </a:r>
          </a:p>
          <a:p>
            <a:pPr marL="171450" indent="-171450">
              <a:buFontTx/>
              <a:buChar char="-"/>
            </a:pPr>
            <a:r>
              <a:rPr lang="en-US" sz="1000" dirty="0">
                <a:latin typeface="Calibri" panose="020F0502020204030204" pitchFamily="34" charset="0"/>
              </a:rPr>
              <a:t>There were 97 MEQs yesterday and 37 MEQs since midnight that meet the selection criteria. There were no VLPs detected yesterday and no VLPs detected since midnight. </a:t>
            </a:r>
            <a:r>
              <a:rPr lang="en-US" sz="1000" dirty="0" smtClean="0">
                <a:latin typeface="Calibri" panose="020F0502020204030204" pitchFamily="34" charset="0"/>
              </a:rPr>
              <a:t>(2/18/15)</a:t>
            </a:r>
          </a:p>
          <a:p>
            <a:pPr marL="171450" indent="-171450">
              <a:buFontTx/>
              <a:buChar char="-"/>
            </a:pPr>
            <a:r>
              <a:rPr lang="en-US" sz="1000" dirty="0">
                <a:latin typeface="Calibri" panose="020F0502020204030204" pitchFamily="34" charset="0"/>
              </a:rPr>
              <a:t>There were 128 MEQs yesterday and 37 MEQs since midnight that meet the selection criteria. There were no VLPs detected yesterday and no VLPs detected since midnight. </a:t>
            </a:r>
            <a:r>
              <a:rPr lang="en-US" sz="1000" dirty="0" smtClean="0">
                <a:latin typeface="Calibri" panose="020F0502020204030204" pitchFamily="34" charset="0"/>
              </a:rPr>
              <a:t>(2/25/15)</a:t>
            </a:r>
          </a:p>
          <a:p>
            <a:pPr marL="171450" indent="-171450">
              <a:buFontTx/>
              <a:buChar char="-"/>
            </a:pPr>
            <a:r>
              <a:rPr lang="en-US" sz="1000" dirty="0">
                <a:latin typeface="Calibri" panose="020F0502020204030204" pitchFamily="34" charset="0"/>
              </a:rPr>
              <a:t>There were 125 MEQs yesterday and 32 MEQs since midnight that meet the selection criteria. There were no VLPs detected yesterday and no VLPs detected since midnight</a:t>
            </a:r>
            <a:r>
              <a:rPr lang="en-US" sz="1000" dirty="0" smtClean="0">
                <a:latin typeface="Calibri" panose="020F0502020204030204" pitchFamily="34" charset="0"/>
              </a:rPr>
              <a:t>. (3/4/15)</a:t>
            </a:r>
          </a:p>
          <a:p>
            <a:pPr marL="171450" indent="-171450">
              <a:buFontTx/>
              <a:buChar char="-"/>
            </a:pPr>
            <a:r>
              <a:rPr lang="en-US" sz="1000" dirty="0">
                <a:latin typeface="Calibri" panose="020F0502020204030204" pitchFamily="34" charset="0"/>
              </a:rPr>
              <a:t>There were 86 MEQs yesterday and 39 MEQs since midnight that meet the selection criteria. There were no VLPs detected yesterday and no VLPs detected since midnight. </a:t>
            </a:r>
            <a:r>
              <a:rPr lang="en-US" sz="1000" dirty="0" smtClean="0">
                <a:latin typeface="Calibri" panose="020F0502020204030204" pitchFamily="34" charset="0"/>
              </a:rPr>
              <a:t>(3/11/15)</a:t>
            </a:r>
          </a:p>
          <a:p>
            <a:pPr marL="171450" indent="-171450">
              <a:buFontTx/>
              <a:buChar char="-"/>
            </a:pPr>
            <a:r>
              <a:rPr lang="en-US" sz="1000" dirty="0">
                <a:latin typeface="Calibri" panose="020F0502020204030204" pitchFamily="34" charset="0"/>
              </a:rPr>
              <a:t>There were 108 MEQs yesterday and 36 MEQs since midnight that meet the selection criteria. There were no VLPs detected yesterday and no VLPs detected since midnight</a:t>
            </a:r>
            <a:r>
              <a:rPr lang="en-US" sz="1000" dirty="0" smtClean="0">
                <a:latin typeface="Calibri" panose="020F0502020204030204" pitchFamily="34" charset="0"/>
              </a:rPr>
              <a:t>. (3/18/15)</a:t>
            </a:r>
          </a:p>
          <a:p>
            <a:pPr marL="171450" indent="-171450">
              <a:buFontTx/>
              <a:buChar char="-"/>
            </a:pPr>
            <a:r>
              <a:rPr lang="en-US" sz="1000" dirty="0">
                <a:solidFill>
                  <a:srgbClr val="FF0000"/>
                </a:solidFill>
                <a:latin typeface="Calibri" panose="020F0502020204030204" pitchFamily="34" charset="0"/>
              </a:rPr>
              <a:t>There were 70 MEQs yesterday and 36 MEQs since midnight that meet the selection criteria. There was 1 VLP detected yesterday and no VLPs detected since midnight</a:t>
            </a:r>
            <a:r>
              <a:rPr lang="en-US" sz="1000" dirty="0" smtClean="0">
                <a:solidFill>
                  <a:srgbClr val="FF0000"/>
                </a:solidFill>
                <a:latin typeface="Calibri" panose="020F0502020204030204" pitchFamily="34" charset="0"/>
              </a:rPr>
              <a:t>. (3/25/15)</a:t>
            </a:r>
            <a:endParaRPr lang="en-US" sz="1000" dirty="0">
              <a:solidFill>
                <a:srgbClr val="FF0000"/>
              </a:solidFill>
              <a:latin typeface="Calibri" panose="020F0502020204030204" pitchFamily="34" charset="0"/>
            </a:endParaRPr>
          </a:p>
        </p:txBody>
      </p:sp>
    </p:spTree>
    <p:extLst>
      <p:ext uri="{BB962C8B-B14F-4D97-AF65-F5344CB8AC3E}">
        <p14:creationId xmlns:p14="http://schemas.microsoft.com/office/powerpoint/2010/main" val="23548225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3"/>
          <p:cNvSpPr>
            <a:spLocks noGrp="1" noChangeArrowheads="1"/>
          </p:cNvSpPr>
          <p:nvPr>
            <p:ph type="body" idx="1"/>
          </p:nvPr>
        </p:nvSpPr>
        <p:spPr>
          <a:xfrm>
            <a:off x="381000" y="1600200"/>
            <a:ext cx="8229600" cy="4876800"/>
          </a:xfrm>
        </p:spPr>
        <p:txBody>
          <a:bodyPr/>
          <a:lstStyle/>
          <a:p>
            <a:pPr lvl="1" eaLnBrk="1" hangingPunct="1">
              <a:buFont typeface="Arial" pitchFamily="34" charset="0"/>
              <a:buChar char="•"/>
            </a:pPr>
            <a:r>
              <a:rPr lang="en-US" sz="1600" b="1" dirty="0" smtClean="0"/>
              <a:t>Scientific Workgroup theories of cause:</a:t>
            </a:r>
          </a:p>
          <a:p>
            <a:pPr lvl="2" eaLnBrk="1" hangingPunct="1"/>
            <a:r>
              <a:rPr lang="en-US" sz="1600" dirty="0" smtClean="0"/>
              <a:t>Salt Dome moving – natural migration of gas</a:t>
            </a:r>
          </a:p>
          <a:p>
            <a:pPr lvl="2" eaLnBrk="1" hangingPunct="1"/>
            <a:r>
              <a:rPr lang="en-US" sz="1600" dirty="0" smtClean="0"/>
              <a:t>Failed cement casing in OXY #3 well</a:t>
            </a:r>
          </a:p>
          <a:p>
            <a:pPr lvl="2" eaLnBrk="1" hangingPunct="1"/>
            <a:r>
              <a:rPr lang="en-US" sz="1600" dirty="0" smtClean="0"/>
              <a:t>Cavity Failure</a:t>
            </a:r>
          </a:p>
          <a:p>
            <a:pPr lvl="2" eaLnBrk="1" hangingPunct="1"/>
            <a:r>
              <a:rPr lang="en-US" sz="1600" dirty="0" smtClean="0"/>
              <a:t>Salt / Caprock falling from top of the cavern</a:t>
            </a:r>
          </a:p>
          <a:p>
            <a:pPr lvl="3" eaLnBrk="1" hangingPunct="1"/>
            <a:r>
              <a:rPr lang="en-US" sz="1600" dirty="0" smtClean="0"/>
              <a:t>Natural</a:t>
            </a:r>
          </a:p>
          <a:p>
            <a:pPr lvl="3" eaLnBrk="1" hangingPunct="1"/>
            <a:r>
              <a:rPr lang="en-US" sz="1600" dirty="0" smtClean="0"/>
              <a:t>Man-made (including penetration into sediments by cavern)</a:t>
            </a:r>
          </a:p>
          <a:p>
            <a:pPr lvl="2" eaLnBrk="1" hangingPunct="1"/>
            <a:r>
              <a:rPr lang="en-US" sz="1600" dirty="0" smtClean="0"/>
              <a:t>Gas storage cavern connections, communications by fractures</a:t>
            </a:r>
          </a:p>
          <a:p>
            <a:pPr lvl="2" eaLnBrk="1" hangingPunct="1"/>
            <a:r>
              <a:rPr lang="en-US" sz="1600" dirty="0" smtClean="0"/>
              <a:t>Low permeability seepage of gas into OXY #3 (source unknown)</a:t>
            </a:r>
          </a:p>
          <a:p>
            <a:pPr lvl="2" eaLnBrk="1" hangingPunct="1"/>
            <a:r>
              <a:rPr lang="en-US" sz="1600" dirty="0" smtClean="0"/>
              <a:t>Regional Tectonic activity (movement on growth faults)</a:t>
            </a:r>
          </a:p>
          <a:p>
            <a:pPr lvl="2" eaLnBrk="1" hangingPunct="1"/>
            <a:r>
              <a:rPr lang="en-US" sz="1600" dirty="0" smtClean="0"/>
              <a:t>A combination of above events</a:t>
            </a:r>
          </a:p>
          <a:p>
            <a:pPr lvl="2" eaLnBrk="1" hangingPunct="1"/>
            <a:r>
              <a:rPr lang="en-US" sz="1600" dirty="0" smtClean="0"/>
              <a:t>Held monthly meeting (conference call) on 2/19/14</a:t>
            </a:r>
          </a:p>
          <a:p>
            <a:pPr lvl="2" eaLnBrk="1" hangingPunct="1"/>
            <a:r>
              <a:rPr lang="en-US" sz="1600" dirty="0" smtClean="0"/>
              <a:t>Quarterly meeting (conference call) on 11/19/14</a:t>
            </a:r>
          </a:p>
          <a:p>
            <a:pPr marL="914400" lvl="2" indent="0" eaLnBrk="1" hangingPunct="1">
              <a:buNone/>
            </a:pPr>
            <a:endParaRPr lang="en-US" sz="1600" dirty="0" smtClean="0">
              <a:solidFill>
                <a:srgbClr val="FF0000"/>
              </a:solidFill>
            </a:endParaRPr>
          </a:p>
        </p:txBody>
      </p:sp>
      <p:sp>
        <p:nvSpPr>
          <p:cNvPr id="46082" name="Rectangle 4"/>
          <p:cNvSpPr>
            <a:spLocks noGrp="1" noChangeArrowheads="1"/>
          </p:cNvSpPr>
          <p:nvPr>
            <p:ph type="title"/>
          </p:nvPr>
        </p:nvSpPr>
        <p:spPr>
          <a:xfrm>
            <a:off x="914400" y="274638"/>
            <a:ext cx="8229600" cy="1143000"/>
          </a:xfrm>
        </p:spPr>
        <p:txBody>
          <a:bodyPr/>
          <a:lstStyle/>
          <a:p>
            <a:pPr eaLnBrk="1" hangingPunct="1"/>
            <a:r>
              <a:rPr lang="en-US" sz="4000" dirty="0" smtClean="0"/>
              <a:t>Assumption Parish</a:t>
            </a:r>
            <a:r>
              <a:rPr lang="en-US" sz="1200" b="1" dirty="0" smtClean="0">
                <a:solidFill>
                  <a:srgbClr val="FF0000"/>
                </a:solidFill>
              </a:rPr>
              <a:t>     </a:t>
            </a:r>
            <a:r>
              <a:rPr lang="en-US" sz="4000" dirty="0" smtClean="0"/>
              <a:t/>
            </a:r>
            <a:br>
              <a:rPr lang="en-US" sz="4000" dirty="0" smtClean="0"/>
            </a:br>
            <a:r>
              <a:rPr lang="en-US" sz="4000" dirty="0" smtClean="0"/>
              <a:t>Scientific Situation Summary</a:t>
            </a:r>
          </a:p>
        </p:txBody>
      </p:sp>
      <p:sp>
        <p:nvSpPr>
          <p:cNvPr id="6" name="Slide Number Placeholder 5"/>
          <p:cNvSpPr>
            <a:spLocks noGrp="1"/>
          </p:cNvSpPr>
          <p:nvPr>
            <p:ph type="sldNum" sz="quarter" idx="12"/>
          </p:nvPr>
        </p:nvSpPr>
        <p:spPr/>
        <p:txBody>
          <a:bodyPr/>
          <a:lstStyle/>
          <a:p>
            <a:pPr>
              <a:defRPr/>
            </a:pPr>
            <a:fld id="{59E5A111-8442-4562-95B9-C7FFCF828EA0}" type="slidenum">
              <a:rPr lang="en-US" smtClean="0"/>
              <a:pPr>
                <a:defRPr/>
              </a:pPr>
              <a:t>22</a:t>
            </a:fld>
            <a:endParaRPr lang="en-US" dirty="0"/>
          </a:p>
        </p:txBody>
      </p:sp>
      <p:pic>
        <p:nvPicPr>
          <p:cNvPr id="7" name="Picture 6" descr="OE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8"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March 26, 2015</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457200" y="1828800"/>
            <a:ext cx="8229600" cy="4724400"/>
          </a:xfrm>
        </p:spPr>
        <p:txBody>
          <a:bodyPr/>
          <a:lstStyle/>
          <a:p>
            <a:pPr marL="0" indent="0" eaLnBrk="1" hangingPunct="1">
              <a:buNone/>
            </a:pPr>
            <a:r>
              <a:rPr lang="en-US" sz="2400" b="1" dirty="0" smtClean="0"/>
              <a:t>DNR: </a:t>
            </a:r>
          </a:p>
          <a:p>
            <a:pPr lvl="1" eaLnBrk="1" hangingPunct="1">
              <a:buFont typeface="Arial" pitchFamily="34" charset="0"/>
              <a:buChar char="•"/>
            </a:pPr>
            <a:r>
              <a:rPr lang="en-US" sz="1200" dirty="0" smtClean="0"/>
              <a:t>Texas Brine conducting hydrocarbon removal operations</a:t>
            </a:r>
          </a:p>
          <a:p>
            <a:pPr lvl="1" eaLnBrk="1" hangingPunct="1">
              <a:buFont typeface="Arial" pitchFamily="34" charset="0"/>
              <a:buChar char="•"/>
            </a:pPr>
            <a:r>
              <a:rPr lang="en-US" sz="1200" dirty="0" smtClean="0"/>
              <a:t>Perform oversight of operations at investigatory well, observation/vent well and sink hole (day light hours)</a:t>
            </a:r>
          </a:p>
          <a:p>
            <a:pPr lvl="1" eaLnBrk="1" hangingPunct="1">
              <a:buFont typeface="Arial" pitchFamily="34" charset="0"/>
              <a:buChar char="•"/>
            </a:pPr>
            <a:r>
              <a:rPr lang="en-US" sz="1200" dirty="0" smtClean="0"/>
              <a:t>Staff providing assist Assumption Parish Incident Commander and DEQ with bubble site monitoring, community air monitoring, and in-home monitoring </a:t>
            </a:r>
          </a:p>
          <a:p>
            <a:pPr lvl="1" eaLnBrk="1" hangingPunct="1">
              <a:buFont typeface="Arial" pitchFamily="34" charset="0"/>
              <a:buChar char="•"/>
            </a:pPr>
            <a:r>
              <a:rPr lang="en-US" sz="1200" dirty="0" smtClean="0"/>
              <a:t>Reviewing analysis of water samples from water wells screened in Mississippi River Alluvial aquifer</a:t>
            </a:r>
          </a:p>
          <a:p>
            <a:pPr lvl="1" eaLnBrk="1" hangingPunct="1">
              <a:buFont typeface="Arial" pitchFamily="34" charset="0"/>
              <a:buChar char="•"/>
            </a:pPr>
            <a:r>
              <a:rPr lang="en-US" sz="1200" dirty="0" smtClean="0"/>
              <a:t>Continue source investigation and file reviews</a:t>
            </a:r>
          </a:p>
          <a:p>
            <a:pPr lvl="1" eaLnBrk="1" hangingPunct="1">
              <a:buFont typeface="Arial" pitchFamily="34" charset="0"/>
              <a:buChar char="•"/>
            </a:pPr>
            <a:r>
              <a:rPr lang="en-US" sz="1200" dirty="0" smtClean="0"/>
              <a:t>Coordinate and provide information to science team</a:t>
            </a:r>
          </a:p>
          <a:p>
            <a:pPr lvl="1">
              <a:buFont typeface="Arial" pitchFamily="34" charset="0"/>
              <a:buChar char="•"/>
            </a:pPr>
            <a:r>
              <a:rPr lang="en-US" sz="1200" dirty="0" smtClean="0"/>
              <a:t>Dome operators proceeding to implement their Shallow Geology, Aquifer, and Caprock Characterization Plan</a:t>
            </a:r>
          </a:p>
          <a:p>
            <a:pPr lvl="1">
              <a:buFont typeface="Arial" pitchFamily="34" charset="0"/>
              <a:buChar char="•"/>
            </a:pPr>
            <a:r>
              <a:rPr lang="en-US" sz="1200" dirty="0" smtClean="0"/>
              <a:t>CB&amp;I to collect pressure readings from the shallow water Geoprobes</a:t>
            </a:r>
          </a:p>
          <a:p>
            <a:pPr lvl="1">
              <a:buFont typeface="Arial" pitchFamily="34" charset="0"/>
              <a:buChar char="•"/>
            </a:pPr>
            <a:r>
              <a:rPr lang="en-US" sz="1200" dirty="0" smtClean="0"/>
              <a:t>CB&amp;I continues to evaluate the production of formation gas from the vent wells</a:t>
            </a:r>
          </a:p>
          <a:p>
            <a:pPr lvl="1">
              <a:buFont typeface="Arial" pitchFamily="34" charset="0"/>
              <a:buChar char="•"/>
            </a:pPr>
            <a:r>
              <a:rPr lang="en-US" sz="1200" dirty="0" smtClean="0"/>
              <a:t>November 12, 2012 emergency order from the Commissioner of Conservation:</a:t>
            </a:r>
          </a:p>
          <a:p>
            <a:pPr lvl="2"/>
            <a:r>
              <a:rPr lang="en-US" sz="1200" dirty="0" smtClean="0"/>
              <a:t>Homes – Ventilation improvements in unventilated, unoccupied, enclosed spaces</a:t>
            </a:r>
          </a:p>
          <a:p>
            <a:pPr lvl="3"/>
            <a:r>
              <a:rPr lang="en-US" sz="1200" dirty="0" smtClean="0"/>
              <a:t>Gas Monitors</a:t>
            </a:r>
          </a:p>
          <a:p>
            <a:pPr lvl="2"/>
            <a:r>
              <a:rPr lang="en-US" sz="1200" dirty="0" smtClean="0"/>
              <a:t>Texas Brine’s contractor is Installing pressure monitoring wells with DNR oversight.</a:t>
            </a:r>
          </a:p>
          <a:p>
            <a:pPr lvl="2"/>
            <a:r>
              <a:rPr lang="en-US" sz="1200" dirty="0" smtClean="0"/>
              <a:t>Develop plan for mitigation problem over area</a:t>
            </a:r>
          </a:p>
          <a:p>
            <a:pPr lvl="2"/>
            <a:r>
              <a:rPr lang="en-US" sz="1200" dirty="0" smtClean="0"/>
              <a:t>Contain dissolved contamination from flowing into Bayou Corne</a:t>
            </a:r>
          </a:p>
          <a:p>
            <a:pPr lvl="1"/>
            <a:endParaRPr lang="en-US" sz="1200" dirty="0" smtClean="0">
              <a:solidFill>
                <a:srgbClr val="FF0000"/>
              </a:solidFill>
            </a:endParaRPr>
          </a:p>
          <a:p>
            <a:pPr lvl="1"/>
            <a:endParaRPr lang="en-US" sz="1400" dirty="0" smtClean="0">
              <a:solidFill>
                <a:srgbClr val="FF0000"/>
              </a:solidFill>
            </a:endParaRPr>
          </a:p>
          <a:p>
            <a:pPr lvl="1">
              <a:buFontTx/>
              <a:buNone/>
            </a:pPr>
            <a:endParaRPr lang="en-US" sz="1400" dirty="0" smtClean="0"/>
          </a:p>
        </p:txBody>
      </p:sp>
      <p:sp>
        <p:nvSpPr>
          <p:cNvPr id="6" name="Slide Number Placeholder 5"/>
          <p:cNvSpPr>
            <a:spLocks noGrp="1"/>
          </p:cNvSpPr>
          <p:nvPr>
            <p:ph type="sldNum" sz="quarter" idx="12"/>
          </p:nvPr>
        </p:nvSpPr>
        <p:spPr/>
        <p:txBody>
          <a:bodyPr/>
          <a:lstStyle/>
          <a:p>
            <a:pPr>
              <a:defRPr/>
            </a:pPr>
            <a:fld id="{59E5A111-8442-4562-95B9-C7FFCF828EA0}" type="slidenum">
              <a:rPr lang="en-US" smtClean="0"/>
              <a:pPr>
                <a:defRPr/>
              </a:pPr>
              <a:t>23</a:t>
            </a:fld>
            <a:endParaRPr lang="en-US" dirty="0"/>
          </a:p>
        </p:txBody>
      </p:sp>
      <p:pic>
        <p:nvPicPr>
          <p:cNvPr id="7" name="Picture 6" descr="OE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10" name="Rectangle 4"/>
          <p:cNvSpPr>
            <a:spLocks noGrp="1" noChangeArrowheads="1"/>
          </p:cNvSpPr>
          <p:nvPr>
            <p:ph type="title"/>
          </p:nvPr>
        </p:nvSpPr>
        <p:spPr>
          <a:xfrm>
            <a:off x="838200" y="152400"/>
            <a:ext cx="8229600" cy="1371600"/>
          </a:xfrm>
          <a:noFill/>
        </p:spPr>
        <p:txBody>
          <a:bodyPr>
            <a:noAutofit/>
          </a:bodyPr>
          <a:lstStyle/>
          <a:p>
            <a:r>
              <a:rPr lang="en-US" sz="2800" dirty="0" smtClean="0"/>
              <a:t>Next</a:t>
            </a:r>
            <a:br>
              <a:rPr lang="en-US" sz="2800" dirty="0" smtClean="0"/>
            </a:br>
            <a:r>
              <a:rPr lang="en-US" sz="2800" dirty="0" smtClean="0"/>
              <a:t> Operational Period </a:t>
            </a:r>
            <a:r>
              <a:rPr lang="en-US" sz="2800" dirty="0" smtClean="0">
                <a:solidFill>
                  <a:srgbClr val="FF0000"/>
                </a:solidFill>
              </a:rPr>
              <a:t>(25 Mar – 1 Apr 15)</a:t>
            </a:r>
            <a:r>
              <a:rPr lang="en-US" sz="2800" dirty="0" smtClean="0"/>
              <a:t/>
            </a:r>
            <a:br>
              <a:rPr lang="en-US" sz="2800" dirty="0" smtClean="0"/>
            </a:br>
            <a:r>
              <a:rPr lang="en-US" sz="2800" dirty="0" smtClean="0"/>
              <a:t>Incident Action Plan</a:t>
            </a:r>
          </a:p>
        </p:txBody>
      </p:sp>
      <p:sp>
        <p:nvSpPr>
          <p:cNvPr id="8"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March 26, 2015</a:t>
            </a:fld>
            <a:endParaRPr lang="en-US" dirty="0"/>
          </a:p>
        </p:txBody>
      </p:sp>
      <p:sp>
        <p:nvSpPr>
          <p:cNvPr id="9" name="TextBox 8"/>
          <p:cNvSpPr txBox="1"/>
          <p:nvPr/>
        </p:nvSpPr>
        <p:spPr>
          <a:xfrm>
            <a:off x="152400" y="1389298"/>
            <a:ext cx="8839200" cy="461665"/>
          </a:xfrm>
          <a:prstGeom prst="rect">
            <a:avLst/>
          </a:prstGeom>
          <a:noFill/>
        </p:spPr>
        <p:txBody>
          <a:bodyPr wrap="square" rtlCol="0">
            <a:spAutoFit/>
          </a:bodyPr>
          <a:lstStyle/>
          <a:p>
            <a:pPr marL="171450" indent="-171450" algn="ctr">
              <a:buFont typeface="Arial" pitchFamily="34" charset="0"/>
              <a:buChar char="•"/>
            </a:pPr>
            <a:r>
              <a:rPr lang="en-US" sz="1200" i="1" dirty="0" smtClean="0">
                <a:solidFill>
                  <a:srgbClr val="FF0000"/>
                </a:solidFill>
              </a:rPr>
              <a:t>The State Agency is responsible for oversight of the following activities.  Texas Brine and its contractors are performing operational response activities.</a:t>
            </a:r>
            <a:endParaRPr lang="en-US" sz="1200" i="1" dirty="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9E5A111-8442-4562-95B9-C7FFCF828EA0}" type="slidenum">
              <a:rPr lang="en-US" smtClean="0"/>
              <a:pPr>
                <a:defRPr/>
              </a:pPr>
              <a:t>24</a:t>
            </a:fld>
            <a:endParaRPr lang="en-US" dirty="0"/>
          </a:p>
        </p:txBody>
      </p:sp>
      <p:pic>
        <p:nvPicPr>
          <p:cNvPr id="6" name="Picture 5" descr="OE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7" name="Rectangle 4"/>
          <p:cNvSpPr txBox="1">
            <a:spLocks noChangeArrowheads="1"/>
          </p:cNvSpPr>
          <p:nvPr/>
        </p:nvSpPr>
        <p:spPr>
          <a:xfrm>
            <a:off x="838200" y="152400"/>
            <a:ext cx="8229600" cy="1371600"/>
          </a:xfrm>
          <a:prstGeom prst="rect">
            <a:avLst/>
          </a:prstGeom>
          <a:noFill/>
        </p:spPr>
        <p:txBody>
          <a:bodyPr>
            <a:noAutofit/>
          </a:bodyPr>
          <a:lstStyle/>
          <a:p>
            <a:pPr lvl="0" algn="ctr" eaLnBrk="0" hangingPunct="0">
              <a:defRPr/>
            </a:pPr>
            <a:r>
              <a:rPr kumimoji="0" lang="en-US" sz="2800" b="0" i="0" u="none" strike="noStrike" kern="0" cap="none" spc="0" normalizeH="0" baseline="0" noProof="0" dirty="0" smtClean="0">
                <a:ln>
                  <a:noFill/>
                </a:ln>
                <a:solidFill>
                  <a:schemeClr val="tx2"/>
                </a:solidFill>
                <a:effectLst/>
                <a:uLnTx/>
                <a:uFillTx/>
                <a:latin typeface="+mj-lt"/>
                <a:ea typeface="+mj-ea"/>
                <a:cs typeface="+mj-cs"/>
              </a:rPr>
              <a:t>Next</a:t>
            </a:r>
            <a:br>
              <a:rPr kumimoji="0" lang="en-US" sz="2800" b="0" i="0" u="none" strike="noStrike" kern="0" cap="none" spc="0" normalizeH="0" baseline="0" noProof="0" dirty="0" smtClean="0">
                <a:ln>
                  <a:noFill/>
                </a:ln>
                <a:solidFill>
                  <a:schemeClr val="tx2"/>
                </a:solidFill>
                <a:effectLst/>
                <a:uLnTx/>
                <a:uFillTx/>
                <a:latin typeface="+mj-lt"/>
                <a:ea typeface="+mj-ea"/>
                <a:cs typeface="+mj-cs"/>
              </a:rPr>
            </a:br>
            <a:r>
              <a:rPr kumimoji="0" lang="en-US" sz="2800" b="0" i="0" u="none" strike="noStrike" kern="0" cap="none" spc="0" normalizeH="0" baseline="0" noProof="0" dirty="0" smtClean="0">
                <a:ln>
                  <a:noFill/>
                </a:ln>
                <a:solidFill>
                  <a:schemeClr val="tx2"/>
                </a:solidFill>
                <a:effectLst/>
                <a:uLnTx/>
                <a:uFillTx/>
                <a:latin typeface="+mj-lt"/>
                <a:ea typeface="+mj-ea"/>
                <a:cs typeface="+mj-cs"/>
              </a:rPr>
              <a:t> Operational Period </a:t>
            </a:r>
            <a:r>
              <a:rPr lang="en-US" sz="2800" dirty="0">
                <a:solidFill>
                  <a:srgbClr val="FF0000"/>
                </a:solidFill>
              </a:rPr>
              <a:t>(25 Mar – 1 Apr 15)</a:t>
            </a:r>
            <a:r>
              <a:rPr kumimoji="0" lang="en-US" sz="2800" b="0" i="0" u="none" strike="noStrike" kern="0" cap="none" spc="0" normalizeH="0" baseline="0" noProof="0" dirty="0" smtClean="0">
                <a:ln>
                  <a:noFill/>
                </a:ln>
                <a:solidFill>
                  <a:schemeClr val="tx2"/>
                </a:solidFill>
                <a:effectLst/>
                <a:uLnTx/>
                <a:uFillTx/>
                <a:latin typeface="+mj-lt"/>
                <a:ea typeface="+mj-ea"/>
                <a:cs typeface="+mj-cs"/>
              </a:rPr>
              <a:t/>
            </a:r>
            <a:br>
              <a:rPr kumimoji="0" lang="en-US" sz="2800" b="0" i="0" u="none" strike="noStrike" kern="0" cap="none" spc="0" normalizeH="0" baseline="0" noProof="0" dirty="0" smtClean="0">
                <a:ln>
                  <a:noFill/>
                </a:ln>
                <a:solidFill>
                  <a:schemeClr val="tx2"/>
                </a:solidFill>
                <a:effectLst/>
                <a:uLnTx/>
                <a:uFillTx/>
                <a:latin typeface="+mj-lt"/>
                <a:ea typeface="+mj-ea"/>
                <a:cs typeface="+mj-cs"/>
              </a:rPr>
            </a:br>
            <a:r>
              <a:rPr kumimoji="0" lang="en-US" sz="2800" b="0" i="0" u="none" strike="noStrike" kern="0" cap="none" spc="0" normalizeH="0" baseline="0" noProof="0" dirty="0" smtClean="0">
                <a:ln>
                  <a:noFill/>
                </a:ln>
                <a:solidFill>
                  <a:schemeClr val="tx2"/>
                </a:solidFill>
                <a:effectLst/>
                <a:uLnTx/>
                <a:uFillTx/>
                <a:latin typeface="+mj-lt"/>
                <a:ea typeface="+mj-ea"/>
                <a:cs typeface="+mj-cs"/>
              </a:rPr>
              <a:t>Incident Action Plan</a:t>
            </a:r>
          </a:p>
        </p:txBody>
      </p:sp>
      <p:sp>
        <p:nvSpPr>
          <p:cNvPr id="8" name="Rectangle 7"/>
          <p:cNvSpPr/>
          <p:nvPr/>
        </p:nvSpPr>
        <p:spPr>
          <a:xfrm>
            <a:off x="304800" y="1794808"/>
            <a:ext cx="8534400" cy="2092881"/>
          </a:xfrm>
          <a:prstGeom prst="rect">
            <a:avLst/>
          </a:prstGeom>
        </p:spPr>
        <p:txBody>
          <a:bodyPr wrap="square">
            <a:spAutoFit/>
          </a:bodyPr>
          <a:lstStyle/>
          <a:p>
            <a:r>
              <a:rPr lang="en-US" sz="1000" b="1" dirty="0" smtClean="0">
                <a:latin typeface="Calibri" panose="020F0502020204030204" pitchFamily="34" charset="0"/>
              </a:rPr>
              <a:t>DNR (Cont’d)</a:t>
            </a:r>
          </a:p>
          <a:p>
            <a:pPr lvl="1">
              <a:buFont typeface="Arial" pitchFamily="34" charset="0"/>
              <a:buChar char="•"/>
            </a:pPr>
            <a:r>
              <a:rPr lang="en-US" sz="1000" dirty="0" smtClean="0">
                <a:latin typeface="Calibri" pitchFamily="34" charset="0"/>
              </a:rPr>
              <a:t> Texas Brine contractor to maintain antennas &amp; repeaters for in-home monitoring</a:t>
            </a:r>
          </a:p>
          <a:p>
            <a:pPr lvl="1">
              <a:buFont typeface="Arial" pitchFamily="34" charset="0"/>
              <a:buChar char="•"/>
            </a:pPr>
            <a:r>
              <a:rPr lang="en-US" sz="1000" dirty="0" smtClean="0">
                <a:latin typeface="Calibri" pitchFamily="34" charset="0"/>
              </a:rPr>
              <a:t> Texas Brine contractor to maintain in-home monitors.</a:t>
            </a:r>
          </a:p>
          <a:p>
            <a:pPr lvl="1">
              <a:buFont typeface="Arial" pitchFamily="34" charset="0"/>
              <a:buChar char="•"/>
            </a:pPr>
            <a:r>
              <a:rPr lang="en-US" sz="1000" dirty="0" smtClean="0">
                <a:latin typeface="Calibri" pitchFamily="34" charset="0"/>
              </a:rPr>
              <a:t> BRC continues to evaluate data and provide recommended requirements </a:t>
            </a:r>
          </a:p>
          <a:p>
            <a:pPr lvl="1">
              <a:buFont typeface="Arial" pitchFamily="34" charset="0"/>
              <a:buChar char="•"/>
            </a:pPr>
            <a:r>
              <a:rPr lang="en-US" sz="1000" dirty="0" smtClean="0">
                <a:latin typeface="Calibri" pitchFamily="34" charset="0"/>
              </a:rPr>
              <a:t> </a:t>
            </a:r>
            <a:r>
              <a:rPr lang="en-US" sz="1000" strike="sngStrike" dirty="0" smtClean="0">
                <a:latin typeface="Calibri" pitchFamily="34" charset="0"/>
              </a:rPr>
              <a:t>Monitoring under slab venting installation</a:t>
            </a:r>
          </a:p>
          <a:p>
            <a:pPr lvl="1">
              <a:buFont typeface="Arial" pitchFamily="34" charset="0"/>
              <a:buChar char="•"/>
            </a:pPr>
            <a:r>
              <a:rPr lang="en-US" sz="1000" dirty="0" smtClean="0">
                <a:latin typeface="Calibri" pitchFamily="34" charset="0"/>
              </a:rPr>
              <a:t> Weekly surveys</a:t>
            </a:r>
          </a:p>
          <a:p>
            <a:pPr lvl="1">
              <a:buFont typeface="Arial" pitchFamily="34" charset="0"/>
              <a:buChar char="•"/>
            </a:pPr>
            <a:r>
              <a:rPr lang="en-US" sz="1000" dirty="0" smtClean="0">
                <a:solidFill>
                  <a:srgbClr val="FF0000"/>
                </a:solidFill>
                <a:latin typeface="Calibri" panose="020F0502020204030204" pitchFamily="34" charset="0"/>
              </a:rPr>
              <a:t> Conduct </a:t>
            </a:r>
            <a:r>
              <a:rPr lang="en-US" sz="1000" dirty="0">
                <a:solidFill>
                  <a:srgbClr val="FF0000"/>
                </a:solidFill>
                <a:latin typeface="Calibri" panose="020F0502020204030204" pitchFamily="34" charset="0"/>
              </a:rPr>
              <a:t>daily well readings and flare </a:t>
            </a:r>
            <a:r>
              <a:rPr lang="en-US" sz="1000" dirty="0" smtClean="0">
                <a:solidFill>
                  <a:srgbClr val="FF0000"/>
                </a:solidFill>
                <a:latin typeface="Calibri" panose="020F0502020204030204" pitchFamily="34" charset="0"/>
              </a:rPr>
              <a:t>maintenance</a:t>
            </a:r>
          </a:p>
          <a:p>
            <a:pPr lvl="1">
              <a:buFont typeface="Arial" pitchFamily="34" charset="0"/>
              <a:buChar char="•"/>
            </a:pPr>
            <a:r>
              <a:rPr lang="en-US" sz="1000" dirty="0" smtClean="0">
                <a:solidFill>
                  <a:srgbClr val="FF0000"/>
                </a:solidFill>
                <a:latin typeface="Calibri" panose="020F0502020204030204" pitchFamily="34" charset="0"/>
              </a:rPr>
              <a:t> Monitor </a:t>
            </a:r>
            <a:r>
              <a:rPr lang="en-US" sz="1000" dirty="0">
                <a:solidFill>
                  <a:srgbClr val="FF0000"/>
                </a:solidFill>
                <a:latin typeface="Calibri" panose="020F0502020204030204" pitchFamily="34" charset="0"/>
              </a:rPr>
              <a:t>continuous dewatering of ORWs </a:t>
            </a:r>
            <a:endParaRPr lang="en-US" sz="1000" dirty="0" smtClean="0">
              <a:solidFill>
                <a:srgbClr val="FF0000"/>
              </a:solidFill>
              <a:latin typeface="Calibri" panose="020F0502020204030204" pitchFamily="34" charset="0"/>
            </a:endParaRPr>
          </a:p>
          <a:p>
            <a:pPr lvl="1">
              <a:buFont typeface="Arial" pitchFamily="34" charset="0"/>
              <a:buChar char="•"/>
            </a:pPr>
            <a:r>
              <a:rPr lang="en-US" sz="1000" dirty="0" smtClean="0">
                <a:solidFill>
                  <a:srgbClr val="FF0000"/>
                </a:solidFill>
                <a:latin typeface="Calibri" panose="020F0502020204030204" pitchFamily="34" charset="0"/>
              </a:rPr>
              <a:t> </a:t>
            </a:r>
            <a:r>
              <a:rPr lang="en-US" sz="1000" dirty="0">
                <a:solidFill>
                  <a:srgbClr val="FF0000"/>
                </a:solidFill>
                <a:latin typeface="Calibri" panose="020F0502020204030204" pitchFamily="34" charset="0"/>
              </a:rPr>
              <a:t>PMWs - 04 and 07 - monitor for safety and </a:t>
            </a:r>
            <a:r>
              <a:rPr lang="en-US" sz="1000" dirty="0" smtClean="0">
                <a:solidFill>
                  <a:srgbClr val="FF0000"/>
                </a:solidFill>
                <a:latin typeface="Calibri" panose="020F0502020204030204" pitchFamily="34" charset="0"/>
              </a:rPr>
              <a:t>security</a:t>
            </a:r>
          </a:p>
          <a:p>
            <a:pPr lvl="1">
              <a:buFont typeface="Arial" pitchFamily="34" charset="0"/>
              <a:buChar char="•"/>
            </a:pPr>
            <a:r>
              <a:rPr lang="en-US" sz="1000" dirty="0">
                <a:solidFill>
                  <a:srgbClr val="FF0000"/>
                </a:solidFill>
                <a:latin typeface="Calibri" panose="020F0502020204030204" pitchFamily="34" charset="0"/>
              </a:rPr>
              <a:t> </a:t>
            </a:r>
            <a:r>
              <a:rPr lang="en-US" sz="1000" dirty="0" smtClean="0">
                <a:solidFill>
                  <a:srgbClr val="FF0000"/>
                </a:solidFill>
                <a:latin typeface="Calibri" panose="020F0502020204030204" pitchFamily="34" charset="0"/>
              </a:rPr>
              <a:t>Continue </a:t>
            </a:r>
            <a:r>
              <a:rPr lang="en-US" sz="1000" dirty="0" err="1" smtClean="0">
                <a:solidFill>
                  <a:srgbClr val="FF0000"/>
                </a:solidFill>
                <a:latin typeface="Calibri" panose="020F0502020204030204" pitchFamily="34" charset="0"/>
              </a:rPr>
              <a:t>Fenstermaker</a:t>
            </a:r>
            <a:r>
              <a:rPr lang="en-US" sz="1000" dirty="0" smtClean="0">
                <a:solidFill>
                  <a:srgbClr val="FF0000"/>
                </a:solidFill>
                <a:latin typeface="Calibri" panose="020F0502020204030204" pitchFamily="34" charset="0"/>
              </a:rPr>
              <a:t> survey</a:t>
            </a:r>
          </a:p>
          <a:p>
            <a:pPr lvl="1">
              <a:buFont typeface="Arial" pitchFamily="34" charset="0"/>
              <a:buChar char="•"/>
            </a:pPr>
            <a:r>
              <a:rPr lang="en-US" sz="1000" dirty="0">
                <a:solidFill>
                  <a:srgbClr val="FF0000"/>
                </a:solidFill>
                <a:latin typeface="Calibri" panose="020F0502020204030204" pitchFamily="34" charset="0"/>
              </a:rPr>
              <a:t> </a:t>
            </a:r>
            <a:r>
              <a:rPr lang="en-US" sz="1000" dirty="0" smtClean="0">
                <a:solidFill>
                  <a:srgbClr val="FF0000"/>
                </a:solidFill>
                <a:latin typeface="Calibri" panose="020F0502020204030204" pitchFamily="34" charset="0"/>
              </a:rPr>
              <a:t>Begin ORW-24 Phase 4 vent test (6 month)</a:t>
            </a:r>
          </a:p>
          <a:p>
            <a:pPr lvl="1">
              <a:buFont typeface="Arial" pitchFamily="34" charset="0"/>
              <a:buChar char="•"/>
            </a:pPr>
            <a:r>
              <a:rPr lang="en-US" sz="1000" dirty="0">
                <a:solidFill>
                  <a:srgbClr val="FF0000"/>
                </a:solidFill>
                <a:latin typeface="Calibri" panose="020F0502020204030204" pitchFamily="34" charset="0"/>
              </a:rPr>
              <a:t> </a:t>
            </a:r>
            <a:r>
              <a:rPr lang="en-US" sz="1000" dirty="0" smtClean="0">
                <a:solidFill>
                  <a:srgbClr val="FF0000"/>
                </a:solidFill>
                <a:latin typeface="Calibri" panose="020F0502020204030204" pitchFamily="34" charset="0"/>
              </a:rPr>
              <a:t>Begin modified depletion tests on ORWs 37, 49, 52, 53, 56</a:t>
            </a:r>
          </a:p>
          <a:p>
            <a:pPr lvl="1">
              <a:buFont typeface="Arial" pitchFamily="34" charset="0"/>
              <a:buChar char="•"/>
            </a:pPr>
            <a:r>
              <a:rPr lang="en-US" sz="1000" dirty="0">
                <a:solidFill>
                  <a:srgbClr val="FF0000"/>
                </a:solidFill>
                <a:latin typeface="Calibri" panose="020F0502020204030204" pitchFamily="34" charset="0"/>
              </a:rPr>
              <a:t> </a:t>
            </a:r>
            <a:r>
              <a:rPr lang="en-US" sz="1000" dirty="0" smtClean="0">
                <a:solidFill>
                  <a:srgbClr val="FF0000"/>
                </a:solidFill>
                <a:latin typeface="Calibri" panose="020F0502020204030204" pitchFamily="34" charset="0"/>
              </a:rPr>
              <a:t>Collect industrial well samples</a:t>
            </a:r>
          </a:p>
        </p:txBody>
      </p:sp>
      <p:sp>
        <p:nvSpPr>
          <p:cNvPr id="9"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March 26, 2015</a:t>
            </a:fld>
            <a:endParaRPr lang="en-US" dirty="0"/>
          </a:p>
        </p:txBody>
      </p:sp>
      <p:sp>
        <p:nvSpPr>
          <p:cNvPr id="10" name="TextBox 9"/>
          <p:cNvSpPr txBox="1"/>
          <p:nvPr/>
        </p:nvSpPr>
        <p:spPr>
          <a:xfrm>
            <a:off x="152400" y="1389298"/>
            <a:ext cx="8839200" cy="461665"/>
          </a:xfrm>
          <a:prstGeom prst="rect">
            <a:avLst/>
          </a:prstGeom>
          <a:noFill/>
        </p:spPr>
        <p:txBody>
          <a:bodyPr wrap="square" rtlCol="0">
            <a:spAutoFit/>
          </a:bodyPr>
          <a:lstStyle/>
          <a:p>
            <a:pPr marL="171450" indent="-171450" algn="ctr">
              <a:buFont typeface="Arial" pitchFamily="34" charset="0"/>
              <a:buChar char="•"/>
            </a:pPr>
            <a:r>
              <a:rPr lang="en-US" sz="1200" i="1" dirty="0" smtClean="0">
                <a:solidFill>
                  <a:srgbClr val="FF0000"/>
                </a:solidFill>
              </a:rPr>
              <a:t>The State Agency is responsible for oversight of the following activities.  Texas Brine and its contractors are performing operational response activities.</a:t>
            </a:r>
            <a:endParaRPr lang="en-US" sz="1200" i="1" dirty="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390525" y="1490662"/>
            <a:ext cx="8229600" cy="4572000"/>
          </a:xfrm>
          <a:ln>
            <a:miter lim="800000"/>
            <a:headEnd/>
            <a:tailEnd/>
          </a:ln>
        </p:spPr>
        <p:txBody>
          <a:bodyPr/>
          <a:lstStyle/>
          <a:p>
            <a:pPr eaLnBrk="1" hangingPunct="1">
              <a:defRPr/>
            </a:pPr>
            <a:r>
              <a:rPr lang="en-US" sz="2400" b="1" dirty="0" smtClean="0"/>
              <a:t>DEQ:</a:t>
            </a:r>
          </a:p>
          <a:p>
            <a:pPr lvl="1" eaLnBrk="1" hangingPunct="1">
              <a:buFont typeface="Arial" pitchFamily="34" charset="0"/>
              <a:buChar char="•"/>
              <a:defRPr/>
            </a:pPr>
            <a:r>
              <a:rPr lang="en-US" sz="1400" dirty="0" smtClean="0"/>
              <a:t>Continue to conduct air and water quality monitoring in the community and in the area of the bubbling in Bayou Corne, Triche Canal, and Grand Bayou</a:t>
            </a:r>
          </a:p>
          <a:p>
            <a:pPr lvl="1" eaLnBrk="1" hangingPunct="1">
              <a:buFont typeface="Arial" pitchFamily="34" charset="0"/>
              <a:buChar char="•"/>
              <a:defRPr/>
            </a:pPr>
            <a:r>
              <a:rPr lang="en-US" sz="1400" dirty="0" smtClean="0"/>
              <a:t>Continue to offer indoor air monitoring to residents who complete the Rite of Passage form from the Parish. Residents desiring indoor home monitoring may call DEQ @ (225) 219-3015</a:t>
            </a:r>
          </a:p>
          <a:p>
            <a:pPr lvl="1" eaLnBrk="1" hangingPunct="1">
              <a:buFont typeface="Arial" pitchFamily="34" charset="0"/>
              <a:buChar char="•"/>
              <a:defRPr/>
            </a:pPr>
            <a:r>
              <a:rPr lang="en-US" sz="1400" dirty="0" smtClean="0"/>
              <a:t>Pursuant to the DNR press release dated 11/7/2012 regarding the pressure in some geoprobes, LDEQ will conduct indoor air monitoring as requested at residential homes in the Bayou Corne community.  </a:t>
            </a:r>
          </a:p>
          <a:p>
            <a:pPr lvl="1" eaLnBrk="1" hangingPunct="1">
              <a:buFont typeface="Arial" pitchFamily="34" charset="0"/>
              <a:buChar char="•"/>
              <a:defRPr/>
            </a:pPr>
            <a:r>
              <a:rPr lang="en-US" sz="1400" dirty="0" smtClean="0"/>
              <a:t>Conduct any test required by scientific group to aid in source/cause identification </a:t>
            </a:r>
          </a:p>
          <a:p>
            <a:pPr lvl="1">
              <a:buFont typeface="Arial" pitchFamily="34" charset="0"/>
              <a:buChar char="•"/>
              <a:defRPr/>
            </a:pPr>
            <a:r>
              <a:rPr lang="en-US" sz="1400" dirty="0" smtClean="0"/>
              <a:t>Provide oversight of Texas Brine’s efforts to conduct hydrocarbon removal at the slurry site.</a:t>
            </a:r>
          </a:p>
          <a:p>
            <a:pPr lvl="1" eaLnBrk="1" hangingPunct="1">
              <a:buFont typeface="Arial" pitchFamily="34" charset="0"/>
              <a:buChar char="•"/>
              <a:defRPr/>
            </a:pPr>
            <a:r>
              <a:rPr lang="en-US" sz="1400" dirty="0" smtClean="0"/>
              <a:t>Provide oversight and review of Texas Brine’s air and water quality monitoring efforts. </a:t>
            </a:r>
          </a:p>
          <a:p>
            <a:pPr lvl="1" eaLnBrk="1" hangingPunct="1">
              <a:buFont typeface="Arial" pitchFamily="34" charset="0"/>
              <a:buChar char="•"/>
              <a:defRPr/>
            </a:pPr>
            <a:r>
              <a:rPr lang="en-US" sz="1400" dirty="0" smtClean="0"/>
              <a:t>Continue to visually monitor conditions of the booms and general conditions of the slurry area from the well pad.  </a:t>
            </a:r>
          </a:p>
          <a:p>
            <a:pPr lvl="1" eaLnBrk="1" hangingPunct="1">
              <a:buFont typeface="Arial" pitchFamily="34" charset="0"/>
              <a:buChar char="•"/>
              <a:defRPr/>
            </a:pPr>
            <a:r>
              <a:rPr lang="en-US" sz="1400" dirty="0" smtClean="0"/>
              <a:t>Perform Bayou </a:t>
            </a:r>
            <a:r>
              <a:rPr lang="en-US" sz="1400" dirty="0" err="1" smtClean="0"/>
              <a:t>Corne</a:t>
            </a:r>
            <a:r>
              <a:rPr lang="en-US" sz="1400" dirty="0" smtClean="0"/>
              <a:t> water quality background sampling</a:t>
            </a:r>
          </a:p>
          <a:p>
            <a:pPr lvl="1" eaLnBrk="1" hangingPunct="1">
              <a:buFont typeface="Arial" pitchFamily="34" charset="0"/>
              <a:buChar char="•"/>
              <a:defRPr/>
            </a:pPr>
            <a:r>
              <a:rPr lang="en-US" sz="1400" dirty="0" smtClean="0"/>
              <a:t>Public hearing on September 9</a:t>
            </a:r>
            <a:r>
              <a:rPr lang="en-US" sz="1400" baseline="30000" dirty="0" smtClean="0"/>
              <a:t>th</a:t>
            </a:r>
            <a:r>
              <a:rPr lang="en-US" sz="1400" dirty="0" smtClean="0"/>
              <a:t> at 6:00 pm</a:t>
            </a:r>
            <a:endParaRPr lang="en-US" dirty="0" smtClean="0"/>
          </a:p>
          <a:p>
            <a:pPr lvl="1" eaLnBrk="1" hangingPunct="1">
              <a:buFontTx/>
              <a:buNone/>
              <a:defRPr/>
            </a:pPr>
            <a:endParaRPr lang="en-US" sz="1600" dirty="0" smtClean="0"/>
          </a:p>
        </p:txBody>
      </p:sp>
      <p:sp>
        <p:nvSpPr>
          <p:cNvPr id="7" name="Slide Number Placeholder 6"/>
          <p:cNvSpPr>
            <a:spLocks noGrp="1"/>
          </p:cNvSpPr>
          <p:nvPr>
            <p:ph type="sldNum" sz="quarter" idx="12"/>
          </p:nvPr>
        </p:nvSpPr>
        <p:spPr/>
        <p:txBody>
          <a:bodyPr/>
          <a:lstStyle/>
          <a:p>
            <a:pPr>
              <a:defRPr/>
            </a:pPr>
            <a:fld id="{59E5A111-8442-4562-95B9-C7FFCF828EA0}" type="slidenum">
              <a:rPr lang="en-US" smtClean="0"/>
              <a:pPr>
                <a:defRPr/>
              </a:pPr>
              <a:t>25</a:t>
            </a:fld>
            <a:endParaRPr lang="en-US" dirty="0"/>
          </a:p>
        </p:txBody>
      </p:sp>
      <p:pic>
        <p:nvPicPr>
          <p:cNvPr id="8" name="Picture 7" descr="OE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10" name="Rectangle 4"/>
          <p:cNvSpPr txBox="1">
            <a:spLocks noChangeArrowheads="1"/>
          </p:cNvSpPr>
          <p:nvPr/>
        </p:nvSpPr>
        <p:spPr>
          <a:xfrm>
            <a:off x="838200" y="152400"/>
            <a:ext cx="8229600" cy="1371600"/>
          </a:xfrm>
          <a:prstGeom prst="rect">
            <a:avLst/>
          </a:prstGeom>
          <a:noFill/>
        </p:spPr>
        <p:txBody>
          <a:bodyPr>
            <a:noAutofit/>
          </a:bodyPr>
          <a:lstStyle/>
          <a:p>
            <a:pPr lvl="0" algn="ctr" eaLnBrk="0" hangingPunct="0">
              <a:defRPr/>
            </a:pPr>
            <a:r>
              <a:rPr kumimoji="0" lang="en-US" sz="2800" b="0" i="0" u="none" strike="noStrike" kern="0" cap="none" spc="0" normalizeH="0" baseline="0" noProof="0" dirty="0" smtClean="0">
                <a:ln>
                  <a:noFill/>
                </a:ln>
                <a:solidFill>
                  <a:schemeClr val="tx2"/>
                </a:solidFill>
                <a:effectLst/>
                <a:uLnTx/>
                <a:uFillTx/>
                <a:latin typeface="+mj-lt"/>
                <a:ea typeface="+mj-ea"/>
                <a:cs typeface="+mj-cs"/>
              </a:rPr>
              <a:t>Next</a:t>
            </a:r>
            <a:br>
              <a:rPr kumimoji="0" lang="en-US" sz="2800" b="0" i="0" u="none" strike="noStrike" kern="0" cap="none" spc="0" normalizeH="0" baseline="0" noProof="0" dirty="0" smtClean="0">
                <a:ln>
                  <a:noFill/>
                </a:ln>
                <a:solidFill>
                  <a:schemeClr val="tx2"/>
                </a:solidFill>
                <a:effectLst/>
                <a:uLnTx/>
                <a:uFillTx/>
                <a:latin typeface="+mj-lt"/>
                <a:ea typeface="+mj-ea"/>
                <a:cs typeface="+mj-cs"/>
              </a:rPr>
            </a:br>
            <a:r>
              <a:rPr kumimoji="0" lang="en-US" sz="2800" b="0" i="0" u="none" strike="noStrike" kern="0" cap="none" spc="0" normalizeH="0" baseline="0" noProof="0" dirty="0" smtClean="0">
                <a:ln>
                  <a:noFill/>
                </a:ln>
                <a:solidFill>
                  <a:schemeClr val="tx2"/>
                </a:solidFill>
                <a:effectLst/>
                <a:uLnTx/>
                <a:uFillTx/>
                <a:latin typeface="+mj-lt"/>
                <a:ea typeface="+mj-ea"/>
                <a:cs typeface="+mj-cs"/>
              </a:rPr>
              <a:t> Operational Period </a:t>
            </a:r>
            <a:r>
              <a:rPr lang="en-US" sz="2800" dirty="0">
                <a:solidFill>
                  <a:srgbClr val="FF0000"/>
                </a:solidFill>
              </a:rPr>
              <a:t>(25 Mar – 1 Apr 15)</a:t>
            </a:r>
            <a:r>
              <a:rPr kumimoji="0" lang="en-US" sz="2800" b="0" i="0" u="none" strike="noStrike" kern="0" cap="none" spc="0" normalizeH="0" baseline="0" noProof="0" dirty="0" smtClean="0">
                <a:ln>
                  <a:noFill/>
                </a:ln>
                <a:solidFill>
                  <a:schemeClr val="tx2"/>
                </a:solidFill>
                <a:effectLst/>
                <a:uLnTx/>
                <a:uFillTx/>
                <a:latin typeface="+mj-lt"/>
                <a:ea typeface="+mj-ea"/>
                <a:cs typeface="+mj-cs"/>
              </a:rPr>
              <a:t/>
            </a:r>
            <a:br>
              <a:rPr kumimoji="0" lang="en-US" sz="2800" b="0" i="0" u="none" strike="noStrike" kern="0" cap="none" spc="0" normalizeH="0" baseline="0" noProof="0" dirty="0" smtClean="0">
                <a:ln>
                  <a:noFill/>
                </a:ln>
                <a:solidFill>
                  <a:schemeClr val="tx2"/>
                </a:solidFill>
                <a:effectLst/>
                <a:uLnTx/>
                <a:uFillTx/>
                <a:latin typeface="+mj-lt"/>
                <a:ea typeface="+mj-ea"/>
                <a:cs typeface="+mj-cs"/>
              </a:rPr>
            </a:br>
            <a:r>
              <a:rPr kumimoji="0" lang="en-US" sz="2800" b="0" i="0" u="none" strike="noStrike" kern="0" cap="none" spc="0" normalizeH="0" baseline="0" noProof="0" dirty="0" smtClean="0">
                <a:ln>
                  <a:noFill/>
                </a:ln>
                <a:solidFill>
                  <a:schemeClr val="tx2"/>
                </a:solidFill>
                <a:effectLst/>
                <a:uLnTx/>
                <a:uFillTx/>
                <a:latin typeface="+mj-lt"/>
                <a:ea typeface="+mj-ea"/>
                <a:cs typeface="+mj-cs"/>
              </a:rPr>
              <a:t>Incident Action Plan</a:t>
            </a:r>
          </a:p>
        </p:txBody>
      </p:sp>
      <p:sp>
        <p:nvSpPr>
          <p:cNvPr id="9"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March 26, 2015</a:t>
            </a:fld>
            <a:endParaRPr lang="en-US" dirty="0"/>
          </a:p>
        </p:txBody>
      </p:sp>
    </p:spTree>
    <p:extLst>
      <p:ext uri="{BB962C8B-B14F-4D97-AF65-F5344CB8AC3E}">
        <p14:creationId xmlns:p14="http://schemas.microsoft.com/office/powerpoint/2010/main" val="34987526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57200" y="1600201"/>
            <a:ext cx="8229600" cy="4343400"/>
          </a:xfrm>
        </p:spPr>
        <p:txBody>
          <a:bodyPr>
            <a:normAutofit/>
          </a:bodyPr>
          <a:lstStyle/>
          <a:p>
            <a:pPr eaLnBrk="1" hangingPunct="1">
              <a:defRPr/>
            </a:pPr>
            <a:r>
              <a:rPr lang="en-US" sz="2400" b="1" dirty="0" smtClean="0"/>
              <a:t>DHH / Office of Public Health</a:t>
            </a:r>
          </a:p>
          <a:p>
            <a:pPr lvl="1">
              <a:buFont typeface="Arial" pitchFamily="34" charset="0"/>
              <a:buChar char="•"/>
            </a:pPr>
            <a:r>
              <a:rPr lang="en-US" sz="1800" dirty="0" smtClean="0"/>
              <a:t>DHH will continue to review and analyze environmental sample data as provided by the Louisiana Department of Environmental Quality (LDEQ), for any chemical findings that would indicate a potential public health risk.  </a:t>
            </a:r>
          </a:p>
          <a:p>
            <a:pPr lvl="1">
              <a:buFont typeface="Arial" pitchFamily="34" charset="0"/>
              <a:buChar char="•"/>
            </a:pPr>
            <a:r>
              <a:rPr lang="en-US" sz="1800" dirty="0" smtClean="0"/>
              <a:t>DHH Safe Drinking Water Program will continue to monitor the incident for any reports of the expansion of the slurry/hole to ensure that water distribution underground piping is not compromised.</a:t>
            </a:r>
          </a:p>
        </p:txBody>
      </p:sp>
      <p:sp>
        <p:nvSpPr>
          <p:cNvPr id="6" name="Slide Number Placeholder 5"/>
          <p:cNvSpPr>
            <a:spLocks noGrp="1"/>
          </p:cNvSpPr>
          <p:nvPr>
            <p:ph type="sldNum" sz="quarter" idx="12"/>
          </p:nvPr>
        </p:nvSpPr>
        <p:spPr/>
        <p:txBody>
          <a:bodyPr/>
          <a:lstStyle/>
          <a:p>
            <a:pPr>
              <a:defRPr/>
            </a:pPr>
            <a:fld id="{59E5A111-8442-4562-95B9-C7FFCF828EA0}" type="slidenum">
              <a:rPr lang="en-US" smtClean="0"/>
              <a:pPr>
                <a:defRPr/>
              </a:pPr>
              <a:t>26</a:t>
            </a:fld>
            <a:endParaRPr lang="en-US" dirty="0"/>
          </a:p>
        </p:txBody>
      </p:sp>
      <p:pic>
        <p:nvPicPr>
          <p:cNvPr id="7" name="Picture 6"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9" name="Rectangle 4"/>
          <p:cNvSpPr>
            <a:spLocks noGrp="1" noChangeArrowheads="1"/>
          </p:cNvSpPr>
          <p:nvPr>
            <p:ph type="title"/>
          </p:nvPr>
        </p:nvSpPr>
        <p:spPr>
          <a:xfrm>
            <a:off x="838200" y="152400"/>
            <a:ext cx="8229600" cy="1371600"/>
          </a:xfrm>
          <a:noFill/>
        </p:spPr>
        <p:txBody>
          <a:bodyPr>
            <a:noAutofit/>
          </a:bodyPr>
          <a:lstStyle/>
          <a:p>
            <a:r>
              <a:rPr lang="en-US" sz="2800" dirty="0" smtClean="0"/>
              <a:t>Next</a:t>
            </a:r>
            <a:br>
              <a:rPr lang="en-US" sz="2800" dirty="0" smtClean="0"/>
            </a:br>
            <a:r>
              <a:rPr lang="en-US" sz="2800" dirty="0" smtClean="0"/>
              <a:t> Operational Period </a:t>
            </a:r>
            <a:r>
              <a:rPr lang="en-US" sz="2800" dirty="0">
                <a:solidFill>
                  <a:srgbClr val="FF0000"/>
                </a:solidFill>
              </a:rPr>
              <a:t>(25 Mar – 1 Apr 15)</a:t>
            </a:r>
            <a:r>
              <a:rPr lang="en-US" sz="2800" dirty="0" smtClean="0"/>
              <a:t/>
            </a:r>
            <a:br>
              <a:rPr lang="en-US" sz="2800" dirty="0" smtClean="0"/>
            </a:br>
            <a:r>
              <a:rPr lang="en-US" sz="2800" dirty="0" smtClean="0"/>
              <a:t>Incident Action Plan</a:t>
            </a:r>
          </a:p>
        </p:txBody>
      </p:sp>
      <p:sp>
        <p:nvSpPr>
          <p:cNvPr id="8"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March 26, 2015</a:t>
            </a:fld>
            <a:endParaRPr lang="en-US" dirty="0"/>
          </a:p>
        </p:txBody>
      </p:sp>
    </p:spTree>
    <p:extLst>
      <p:ext uri="{BB962C8B-B14F-4D97-AF65-F5344CB8AC3E}">
        <p14:creationId xmlns:p14="http://schemas.microsoft.com/office/powerpoint/2010/main" val="21398640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p:txBody>
          <a:bodyPr>
            <a:normAutofit/>
          </a:bodyPr>
          <a:lstStyle/>
          <a:p>
            <a:pPr eaLnBrk="1" hangingPunct="1"/>
            <a:r>
              <a:rPr lang="en-US" sz="2400" b="1" dirty="0" smtClean="0"/>
              <a:t>DHH / Office of Public Health:</a:t>
            </a:r>
          </a:p>
          <a:p>
            <a:pPr lvl="1">
              <a:buFont typeface="Arial" pitchFamily="34" charset="0"/>
              <a:buChar char="•"/>
            </a:pPr>
            <a:r>
              <a:rPr lang="en-US" sz="1800" dirty="0" smtClean="0"/>
              <a:t>DHH/OPH will continue to participate in meetings with GOHSEP and Assumption Parish to maintain visibility and operational readiness for any potential public health concerns.</a:t>
            </a:r>
          </a:p>
          <a:p>
            <a:pPr lvl="1">
              <a:buNone/>
            </a:pPr>
            <a:endParaRPr lang="en-US" dirty="0"/>
          </a:p>
        </p:txBody>
      </p:sp>
      <p:sp>
        <p:nvSpPr>
          <p:cNvPr id="6" name="Slide Number Placeholder 5"/>
          <p:cNvSpPr>
            <a:spLocks noGrp="1"/>
          </p:cNvSpPr>
          <p:nvPr>
            <p:ph type="sldNum" sz="quarter" idx="12"/>
          </p:nvPr>
        </p:nvSpPr>
        <p:spPr/>
        <p:txBody>
          <a:bodyPr/>
          <a:lstStyle/>
          <a:p>
            <a:pPr>
              <a:defRPr/>
            </a:pPr>
            <a:fld id="{59E5A111-8442-4562-95B9-C7FFCF828EA0}" type="slidenum">
              <a:rPr lang="en-US" smtClean="0"/>
              <a:pPr>
                <a:defRPr/>
              </a:pPr>
              <a:t>27</a:t>
            </a:fld>
            <a:endParaRPr lang="en-US" dirty="0"/>
          </a:p>
        </p:txBody>
      </p:sp>
      <p:pic>
        <p:nvPicPr>
          <p:cNvPr id="7" name="Picture 6"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9" name="Rectangle 4"/>
          <p:cNvSpPr>
            <a:spLocks noGrp="1" noChangeArrowheads="1"/>
          </p:cNvSpPr>
          <p:nvPr>
            <p:ph type="title"/>
          </p:nvPr>
        </p:nvSpPr>
        <p:spPr>
          <a:xfrm>
            <a:off x="838200" y="152400"/>
            <a:ext cx="8229600" cy="1371600"/>
          </a:xfrm>
          <a:noFill/>
        </p:spPr>
        <p:txBody>
          <a:bodyPr>
            <a:noAutofit/>
          </a:bodyPr>
          <a:lstStyle/>
          <a:p>
            <a:r>
              <a:rPr lang="en-US" sz="2800" dirty="0" smtClean="0"/>
              <a:t>Next</a:t>
            </a:r>
            <a:br>
              <a:rPr lang="en-US" sz="2800" dirty="0" smtClean="0"/>
            </a:br>
            <a:r>
              <a:rPr lang="en-US" sz="2800" dirty="0" smtClean="0"/>
              <a:t> Operational Period </a:t>
            </a:r>
            <a:r>
              <a:rPr lang="en-US" sz="2800" dirty="0">
                <a:solidFill>
                  <a:srgbClr val="FF0000"/>
                </a:solidFill>
              </a:rPr>
              <a:t>(25 Mar – 1 Apr 15)</a:t>
            </a:r>
            <a:r>
              <a:rPr lang="en-US" sz="2800" dirty="0" smtClean="0"/>
              <a:t/>
            </a:r>
            <a:br>
              <a:rPr lang="en-US" sz="2800" dirty="0" smtClean="0"/>
            </a:br>
            <a:r>
              <a:rPr lang="en-US" sz="2800" dirty="0" smtClean="0"/>
              <a:t>Incident Action Plan</a:t>
            </a:r>
          </a:p>
        </p:txBody>
      </p:sp>
      <p:sp>
        <p:nvSpPr>
          <p:cNvPr id="8"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March 26, 2015</a:t>
            </a:fld>
            <a:endParaRPr lang="en-US" dirty="0"/>
          </a:p>
        </p:txBody>
      </p:sp>
    </p:spTree>
    <p:extLst>
      <p:ext uri="{BB962C8B-B14F-4D97-AF65-F5344CB8AC3E}">
        <p14:creationId xmlns:p14="http://schemas.microsoft.com/office/powerpoint/2010/main" val="13721957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9E5A111-8442-4562-95B9-C7FFCF828EA0}" type="slidenum">
              <a:rPr lang="en-US" smtClean="0"/>
              <a:pPr>
                <a:defRPr/>
              </a:pPr>
              <a:t>28</a:t>
            </a:fld>
            <a:endParaRPr lang="en-US" dirty="0"/>
          </a:p>
        </p:txBody>
      </p:sp>
      <p:pic>
        <p:nvPicPr>
          <p:cNvPr id="8" name="Picture 7" descr="OE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9" name="Rectangle 4"/>
          <p:cNvSpPr>
            <a:spLocks noGrp="1" noChangeArrowheads="1"/>
          </p:cNvSpPr>
          <p:nvPr>
            <p:ph type="title"/>
          </p:nvPr>
        </p:nvSpPr>
        <p:spPr>
          <a:xfrm>
            <a:off x="838200" y="152400"/>
            <a:ext cx="8229600" cy="1371600"/>
          </a:xfrm>
          <a:noFill/>
        </p:spPr>
        <p:txBody>
          <a:bodyPr>
            <a:noAutofit/>
          </a:bodyPr>
          <a:lstStyle/>
          <a:p>
            <a:r>
              <a:rPr lang="en-US" sz="2800" dirty="0" smtClean="0"/>
              <a:t>Next</a:t>
            </a:r>
            <a:br>
              <a:rPr lang="en-US" sz="2800" dirty="0" smtClean="0"/>
            </a:br>
            <a:r>
              <a:rPr lang="en-US" sz="2800" dirty="0" smtClean="0"/>
              <a:t> Operational Period </a:t>
            </a:r>
            <a:r>
              <a:rPr lang="en-US" sz="2800" dirty="0">
                <a:solidFill>
                  <a:srgbClr val="FF0000"/>
                </a:solidFill>
              </a:rPr>
              <a:t>(25 Mar – 1 Apr 15)</a:t>
            </a:r>
            <a:r>
              <a:rPr lang="en-US" sz="2800" dirty="0" smtClean="0"/>
              <a:t/>
            </a:r>
            <a:br>
              <a:rPr lang="en-US" sz="2800" dirty="0" smtClean="0"/>
            </a:br>
            <a:r>
              <a:rPr lang="en-US" sz="2800" dirty="0" smtClean="0"/>
              <a:t>Incident Action Plan</a:t>
            </a:r>
          </a:p>
        </p:txBody>
      </p:sp>
      <p:sp>
        <p:nvSpPr>
          <p:cNvPr id="10" name="Rectangle 3"/>
          <p:cNvSpPr txBox="1">
            <a:spLocks noChangeArrowheads="1"/>
          </p:cNvSpPr>
          <p:nvPr/>
        </p:nvSpPr>
        <p:spPr bwMode="auto">
          <a:xfrm>
            <a:off x="457200" y="1570037"/>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r>
              <a:rPr lang="en-US" sz="3600" b="1" kern="0" dirty="0" smtClean="0"/>
              <a:t>DOTD:</a:t>
            </a:r>
          </a:p>
          <a:p>
            <a:pPr lvl="1">
              <a:buFont typeface="Arial" pitchFamily="34" charset="0"/>
              <a:buChar char="•"/>
            </a:pPr>
            <a:r>
              <a:rPr lang="en-US" sz="1000" kern="0" dirty="0"/>
              <a:t>Continue daily observation of road and bridges</a:t>
            </a:r>
          </a:p>
          <a:p>
            <a:pPr lvl="1">
              <a:buFont typeface="Arial" pitchFamily="34" charset="0"/>
              <a:buChar char="•"/>
            </a:pPr>
            <a:r>
              <a:rPr lang="en-US" sz="1000" kern="0" dirty="0"/>
              <a:t>Will continue observation and analysis of deformation spots along Hwy 70 in evacuation zone</a:t>
            </a:r>
          </a:p>
          <a:p>
            <a:pPr lvl="1">
              <a:buFont typeface="Arial" pitchFamily="34" charset="0"/>
              <a:buChar char="•"/>
            </a:pPr>
            <a:r>
              <a:rPr lang="en-US" sz="1000" kern="0" dirty="0"/>
              <a:t>Continuous monitoring of Hwy 70 with instrumentation </a:t>
            </a:r>
          </a:p>
          <a:p>
            <a:pPr lvl="1">
              <a:buFont typeface="Arial" pitchFamily="34" charset="0"/>
              <a:buChar char="•"/>
            </a:pPr>
            <a:r>
              <a:rPr lang="en-US" sz="1000" kern="0" dirty="0"/>
              <a:t>Continue observation and analysis of Hwy 69</a:t>
            </a:r>
          </a:p>
          <a:p>
            <a:pPr lvl="1">
              <a:buFont typeface="Arial" pitchFamily="34" charset="0"/>
              <a:buChar char="•"/>
            </a:pPr>
            <a:r>
              <a:rPr lang="en-US" sz="1000" kern="0" dirty="0"/>
              <a:t>Continue establishing a fifth CORS site in the Bayou </a:t>
            </a:r>
            <a:r>
              <a:rPr lang="en-US" sz="1000" kern="0" dirty="0" err="1"/>
              <a:t>Corne</a:t>
            </a:r>
            <a:r>
              <a:rPr lang="en-US" sz="1000" kern="0" dirty="0"/>
              <a:t> </a:t>
            </a:r>
            <a:r>
              <a:rPr lang="en-US" sz="1000" kern="0" dirty="0" smtClean="0"/>
              <a:t>area</a:t>
            </a:r>
          </a:p>
        </p:txBody>
      </p:sp>
      <p:sp>
        <p:nvSpPr>
          <p:cNvPr id="11"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March 26, 2015</a:t>
            </a:fld>
            <a:endParaRPr lang="en-US" dirty="0"/>
          </a:p>
        </p:txBody>
      </p:sp>
    </p:spTree>
    <p:extLst>
      <p:ext uri="{BB962C8B-B14F-4D97-AF65-F5344CB8AC3E}">
        <p14:creationId xmlns:p14="http://schemas.microsoft.com/office/powerpoint/2010/main" val="19636491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idx="1"/>
          </p:nvPr>
        </p:nvSpPr>
        <p:spPr>
          <a:xfrm>
            <a:off x="457200" y="1600200"/>
            <a:ext cx="8229600" cy="4724400"/>
          </a:xfrm>
        </p:spPr>
        <p:txBody>
          <a:bodyPr/>
          <a:lstStyle/>
          <a:p>
            <a:pPr eaLnBrk="1" hangingPunct="1"/>
            <a:r>
              <a:rPr lang="en-US" sz="2400" b="1" dirty="0" smtClean="0"/>
              <a:t>Scientific Group: </a:t>
            </a:r>
          </a:p>
          <a:p>
            <a:pPr lvl="1" eaLnBrk="1" hangingPunct="1">
              <a:buFont typeface="Arial" pitchFamily="34" charset="0"/>
              <a:buChar char="•"/>
            </a:pPr>
            <a:r>
              <a:rPr lang="en-US" sz="1800" dirty="0" smtClean="0"/>
              <a:t>Analyzing groundwater sample analyses</a:t>
            </a:r>
          </a:p>
          <a:p>
            <a:pPr lvl="1" eaLnBrk="1" hangingPunct="1">
              <a:buFont typeface="Arial" pitchFamily="34" charset="0"/>
              <a:buChar char="•"/>
            </a:pPr>
            <a:r>
              <a:rPr lang="en-US" sz="1800" dirty="0" smtClean="0"/>
              <a:t>Evaluate issues as they arise</a:t>
            </a:r>
          </a:p>
          <a:p>
            <a:pPr lvl="1" eaLnBrk="1" hangingPunct="1">
              <a:buFont typeface="Arial" pitchFamily="34" charset="0"/>
              <a:buChar char="•"/>
            </a:pPr>
            <a:r>
              <a:rPr lang="en-US" sz="1800" dirty="0" smtClean="0"/>
              <a:t>Continue to provide information to the UCG</a:t>
            </a:r>
          </a:p>
          <a:p>
            <a:pPr lvl="1" eaLnBrk="1" hangingPunct="1">
              <a:buFont typeface="Arial" pitchFamily="34" charset="0"/>
              <a:buChar char="•"/>
            </a:pPr>
            <a:r>
              <a:rPr lang="en-US" sz="1800" dirty="0" smtClean="0"/>
              <a:t>Anyone can submit information at any time for science team evaluation by sending an email to </a:t>
            </a:r>
            <a:r>
              <a:rPr lang="en-US" sz="1800" dirty="0" smtClean="0">
                <a:hlinkClick r:id="rId3"/>
              </a:rPr>
              <a:t>askgohsep@la.gov</a:t>
            </a:r>
            <a:r>
              <a:rPr lang="en-US" sz="1800" dirty="0" smtClean="0"/>
              <a:t>  </a:t>
            </a:r>
          </a:p>
          <a:p>
            <a:pPr lvl="1" eaLnBrk="1" hangingPunct="1">
              <a:buFont typeface="Arial" pitchFamily="34" charset="0"/>
              <a:buChar char="•"/>
            </a:pPr>
            <a:r>
              <a:rPr lang="en-US" sz="1800" dirty="0" smtClean="0"/>
              <a:t>Additional members added to the team as needed</a:t>
            </a:r>
          </a:p>
          <a:p>
            <a:pPr lvl="1" eaLnBrk="1" hangingPunct="1">
              <a:buFont typeface="Arial" pitchFamily="34" charset="0"/>
              <a:buChar char="•"/>
            </a:pPr>
            <a:r>
              <a:rPr lang="en-US" sz="1800" dirty="0" smtClean="0"/>
              <a:t>Will hold its next Conference Call 2/18 at 2pm</a:t>
            </a:r>
          </a:p>
        </p:txBody>
      </p:sp>
      <p:sp>
        <p:nvSpPr>
          <p:cNvPr id="6" name="Slide Number Placeholder 5"/>
          <p:cNvSpPr>
            <a:spLocks noGrp="1"/>
          </p:cNvSpPr>
          <p:nvPr>
            <p:ph type="sldNum" sz="quarter" idx="12"/>
          </p:nvPr>
        </p:nvSpPr>
        <p:spPr/>
        <p:txBody>
          <a:bodyPr/>
          <a:lstStyle/>
          <a:p>
            <a:pPr>
              <a:defRPr/>
            </a:pPr>
            <a:fld id="{59E5A111-8442-4562-95B9-C7FFCF828EA0}" type="slidenum">
              <a:rPr lang="en-US" smtClean="0"/>
              <a:pPr>
                <a:defRPr/>
              </a:pPr>
              <a:t>29</a:t>
            </a:fld>
            <a:endParaRPr lang="en-US" dirty="0"/>
          </a:p>
        </p:txBody>
      </p:sp>
      <p:pic>
        <p:nvPicPr>
          <p:cNvPr id="7" name="Picture 6" descr="OEP.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9" name="Rectangle 4"/>
          <p:cNvSpPr txBox="1">
            <a:spLocks noChangeArrowheads="1"/>
          </p:cNvSpPr>
          <p:nvPr/>
        </p:nvSpPr>
        <p:spPr>
          <a:xfrm>
            <a:off x="838200" y="152400"/>
            <a:ext cx="8229600" cy="1371600"/>
          </a:xfrm>
          <a:prstGeom prst="rect">
            <a:avLst/>
          </a:prstGeom>
          <a:noFill/>
        </p:spPr>
        <p:txBody>
          <a:bodyPr>
            <a:noAutofit/>
          </a:bodyPr>
          <a:lstStyle/>
          <a:p>
            <a:pPr lvl="0" algn="ctr" eaLnBrk="0" hangingPunct="0">
              <a:defRPr/>
            </a:pPr>
            <a:r>
              <a:rPr kumimoji="0" lang="en-US" sz="2800" b="0" i="0" u="none" strike="noStrike" kern="0" cap="none" spc="0" normalizeH="0" baseline="0" noProof="0" dirty="0" smtClean="0">
                <a:ln>
                  <a:noFill/>
                </a:ln>
                <a:solidFill>
                  <a:schemeClr val="tx2"/>
                </a:solidFill>
                <a:effectLst/>
                <a:uLnTx/>
                <a:uFillTx/>
                <a:latin typeface="+mj-lt"/>
                <a:ea typeface="+mj-ea"/>
                <a:cs typeface="+mj-cs"/>
              </a:rPr>
              <a:t>Next</a:t>
            </a:r>
            <a:br>
              <a:rPr kumimoji="0" lang="en-US" sz="2800" b="0" i="0" u="none" strike="noStrike" kern="0" cap="none" spc="0" normalizeH="0" baseline="0" noProof="0" dirty="0" smtClean="0">
                <a:ln>
                  <a:noFill/>
                </a:ln>
                <a:solidFill>
                  <a:schemeClr val="tx2"/>
                </a:solidFill>
                <a:effectLst/>
                <a:uLnTx/>
                <a:uFillTx/>
                <a:latin typeface="+mj-lt"/>
                <a:ea typeface="+mj-ea"/>
                <a:cs typeface="+mj-cs"/>
              </a:rPr>
            </a:br>
            <a:r>
              <a:rPr kumimoji="0" lang="en-US" sz="2800" b="0" i="0" u="none" strike="noStrike" kern="0" cap="none" spc="0" normalizeH="0" baseline="0" noProof="0" dirty="0" smtClean="0">
                <a:ln>
                  <a:noFill/>
                </a:ln>
                <a:solidFill>
                  <a:schemeClr val="tx2"/>
                </a:solidFill>
                <a:effectLst/>
                <a:uLnTx/>
                <a:uFillTx/>
                <a:latin typeface="+mj-lt"/>
                <a:ea typeface="+mj-ea"/>
                <a:cs typeface="+mj-cs"/>
              </a:rPr>
              <a:t> Operational Period </a:t>
            </a:r>
            <a:r>
              <a:rPr lang="en-US" sz="2800" dirty="0">
                <a:solidFill>
                  <a:srgbClr val="FF0000"/>
                </a:solidFill>
              </a:rPr>
              <a:t>(25 Mar – 1 Apr 15)</a:t>
            </a:r>
            <a:r>
              <a:rPr kumimoji="0" lang="en-US" sz="2800" b="0" i="0" u="none" strike="noStrike" kern="0" cap="none" spc="0" normalizeH="0" baseline="0" noProof="0" dirty="0" smtClean="0">
                <a:ln>
                  <a:noFill/>
                </a:ln>
                <a:solidFill>
                  <a:schemeClr val="tx2"/>
                </a:solidFill>
                <a:effectLst/>
                <a:uLnTx/>
                <a:uFillTx/>
                <a:latin typeface="+mj-lt"/>
                <a:ea typeface="+mj-ea"/>
                <a:cs typeface="+mj-cs"/>
              </a:rPr>
              <a:t/>
            </a:r>
            <a:br>
              <a:rPr kumimoji="0" lang="en-US" sz="2800" b="0" i="0" u="none" strike="noStrike" kern="0" cap="none" spc="0" normalizeH="0" baseline="0" noProof="0" dirty="0" smtClean="0">
                <a:ln>
                  <a:noFill/>
                </a:ln>
                <a:solidFill>
                  <a:schemeClr val="tx2"/>
                </a:solidFill>
                <a:effectLst/>
                <a:uLnTx/>
                <a:uFillTx/>
                <a:latin typeface="+mj-lt"/>
                <a:ea typeface="+mj-ea"/>
                <a:cs typeface="+mj-cs"/>
              </a:rPr>
            </a:br>
            <a:r>
              <a:rPr kumimoji="0" lang="en-US" sz="2800" b="0" i="0" u="none" strike="noStrike" kern="0" cap="none" spc="0" normalizeH="0" baseline="0" noProof="0" dirty="0" smtClean="0">
                <a:ln>
                  <a:noFill/>
                </a:ln>
                <a:solidFill>
                  <a:schemeClr val="tx2"/>
                </a:solidFill>
                <a:effectLst/>
                <a:uLnTx/>
                <a:uFillTx/>
                <a:latin typeface="+mj-lt"/>
                <a:ea typeface="+mj-ea"/>
                <a:cs typeface="+mj-cs"/>
              </a:rPr>
              <a:t>Incident Action Plan</a:t>
            </a:r>
          </a:p>
        </p:txBody>
      </p:sp>
      <p:sp>
        <p:nvSpPr>
          <p:cNvPr id="8"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March 26, 2015</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9E5A111-8442-4562-95B9-C7FFCF828EA0}" type="slidenum">
              <a:rPr lang="en-US" smtClean="0"/>
              <a:pPr>
                <a:defRPr/>
              </a:pPr>
              <a:t>3</a:t>
            </a:fld>
            <a:endParaRPr lang="en-US" dirty="0"/>
          </a:p>
        </p:txBody>
      </p:sp>
      <p:sp>
        <p:nvSpPr>
          <p:cNvPr id="7" name="Rectangle 2"/>
          <p:cNvSpPr txBox="1">
            <a:spLocks noChangeArrowheads="1"/>
          </p:cNvSpPr>
          <p:nvPr/>
        </p:nvSpPr>
        <p:spPr>
          <a:xfrm>
            <a:off x="914400" y="228600"/>
            <a:ext cx="8229600" cy="114300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t>Assumption Parish</a:t>
            </a:r>
            <a:br>
              <a:rPr lang="en-US" sz="4000" dirty="0" smtClean="0"/>
            </a:br>
            <a:r>
              <a:rPr lang="en-US" sz="4000" dirty="0" smtClean="0"/>
              <a:t>Operational Situation Summary</a:t>
            </a:r>
          </a:p>
          <a:p>
            <a:r>
              <a:rPr lang="en-US" sz="2300" dirty="0" smtClean="0">
                <a:solidFill>
                  <a:srgbClr val="FF0000"/>
                </a:solidFill>
              </a:rPr>
              <a:t>Gas Volumes as of 25 Mar</a:t>
            </a:r>
            <a:endParaRPr lang="en-US" sz="2300" dirty="0">
              <a:solidFill>
                <a:srgbClr val="FF0000"/>
              </a:solidFill>
            </a:endParaRPr>
          </a:p>
        </p:txBody>
      </p:sp>
      <p:sp>
        <p:nvSpPr>
          <p:cNvPr id="8" name="Date Placeholder 4"/>
          <p:cNvSpPr>
            <a:spLocks noGrp="1" noChangeArrowheads="1"/>
          </p:cNvSpPr>
          <p:nvPr>
            <p:ph type="dt" sz="half" idx="4294967295"/>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March 26, 2015</a:t>
            </a:fld>
            <a:endParaRPr lang="en-US" dirty="0"/>
          </a:p>
        </p:txBody>
      </p:sp>
      <p:pic>
        <p:nvPicPr>
          <p:cNvPr id="9" name="Picture 8"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782052419"/>
              </p:ext>
            </p:extLst>
          </p:nvPr>
        </p:nvGraphicFramePr>
        <p:xfrm>
          <a:off x="76198" y="1367480"/>
          <a:ext cx="8991602" cy="5158880"/>
        </p:xfrm>
        <a:graphic>
          <a:graphicData uri="http://schemas.openxmlformats.org/drawingml/2006/table">
            <a:tbl>
              <a:tblPr>
                <a:tableStyleId>{5C22544A-7EE6-4342-B048-85BDC9FD1C3A}</a:tableStyleId>
              </a:tblPr>
              <a:tblGrid>
                <a:gridCol w="438455"/>
                <a:gridCol w="628347"/>
                <a:gridCol w="457200"/>
                <a:gridCol w="396315"/>
                <a:gridCol w="746685"/>
                <a:gridCol w="381000"/>
                <a:gridCol w="381000"/>
                <a:gridCol w="228600"/>
                <a:gridCol w="310685"/>
                <a:gridCol w="421804"/>
                <a:gridCol w="288602"/>
                <a:gridCol w="288602"/>
                <a:gridCol w="294153"/>
                <a:gridCol w="316354"/>
                <a:gridCol w="321904"/>
                <a:gridCol w="360753"/>
                <a:gridCol w="488404"/>
                <a:gridCol w="488404"/>
                <a:gridCol w="395441"/>
                <a:gridCol w="1358894"/>
              </a:tblGrid>
              <a:tr h="156520">
                <a:tc gridSpan="20">
                  <a:txBody>
                    <a:bodyPr/>
                    <a:lstStyle/>
                    <a:p>
                      <a:pPr algn="ctr" fontAlgn="b"/>
                      <a:r>
                        <a:rPr lang="en-US" sz="900" u="none" strike="noStrike">
                          <a:effectLst/>
                          <a:latin typeface="Calibri" panose="020F0502020204030204" pitchFamily="34" charset="0"/>
                        </a:rPr>
                        <a:t>Vent Well Flare Data   (24-hr pd Ending 1 pm on 3/24/2015)</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52287">
                <a:tc>
                  <a:txBody>
                    <a:bodyPr/>
                    <a:lstStyle/>
                    <a:p>
                      <a:pPr algn="l" fontAlgn="b"/>
                      <a:r>
                        <a:rPr lang="en-US" sz="900" u="none" strike="noStrike">
                          <a:effectLst/>
                          <a:latin typeface="Calibri" panose="020F0502020204030204" pitchFamily="34" charset="0"/>
                        </a:rPr>
                        <a:t>Well</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Reading Date</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Reading Time</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Well Operational Status</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Flow Total End Date</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Start Time</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End Time</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Time/Hours</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Choke Size (1/64")</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Dishcharge Orifice (Inch)</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Static (PSIG)</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Diff. (PSIG)</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Diff. (Inch)</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Gas Rate (MCF/H)</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Gas Rate (MCF/D)</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Cumulative Gas Flared (MCF)</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Previous Flared (MCF Total)</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SIWHP (PSI)</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FWHP (PSI)</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Comments </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846">
                <a:tc>
                  <a:txBody>
                    <a:bodyPr/>
                    <a:lstStyle/>
                    <a:p>
                      <a:pPr algn="l" fontAlgn="b"/>
                      <a:r>
                        <a:rPr lang="en-US" sz="900" u="none" strike="noStrike">
                          <a:effectLst/>
                          <a:latin typeface="Calibri" panose="020F0502020204030204" pitchFamily="34" charset="0"/>
                        </a:rPr>
                        <a:t>ORW-01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7:51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1,099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1,099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846">
                <a:tc>
                  <a:txBody>
                    <a:bodyPr/>
                    <a:lstStyle/>
                    <a:p>
                      <a:pPr algn="l" fontAlgn="b"/>
                      <a:r>
                        <a:rPr lang="en-US" sz="900" u="none" strike="noStrike">
                          <a:effectLst/>
                          <a:latin typeface="Calibri" panose="020F0502020204030204" pitchFamily="34" charset="0"/>
                        </a:rPr>
                        <a:t>ORW-02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7:53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1,680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1,680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3032">
                <a:tc>
                  <a:txBody>
                    <a:bodyPr/>
                    <a:lstStyle/>
                    <a:p>
                      <a:pPr algn="l" fontAlgn="b"/>
                      <a:r>
                        <a:rPr lang="en-US" sz="900" u="none" strike="noStrike">
                          <a:effectLst/>
                          <a:latin typeface="Calibri" panose="020F0502020204030204" pitchFamily="34" charset="0"/>
                        </a:rPr>
                        <a:t>ORW-03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plugged</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Plugged 1/27/2015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846">
                <a:tc>
                  <a:txBody>
                    <a:bodyPr/>
                    <a:lstStyle/>
                    <a:p>
                      <a:pPr algn="l" fontAlgn="b"/>
                      <a:r>
                        <a:rPr lang="en-US" sz="900" u="none" strike="noStrike">
                          <a:effectLst/>
                          <a:latin typeface="Calibri" panose="020F0502020204030204" pitchFamily="34" charset="0"/>
                        </a:rPr>
                        <a:t>ORW-04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7:34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1,082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1,082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35.0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3032">
                <a:tc>
                  <a:txBody>
                    <a:bodyPr/>
                    <a:lstStyle/>
                    <a:p>
                      <a:pPr algn="l" fontAlgn="b"/>
                      <a:r>
                        <a:rPr lang="en-US" sz="900" u="none" strike="noStrike">
                          <a:effectLst/>
                          <a:latin typeface="Calibri" panose="020F0502020204030204" pitchFamily="34" charset="0"/>
                        </a:rPr>
                        <a:t>ORW-05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plugged</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Plugged 1/27/2014.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846">
                <a:tc>
                  <a:txBody>
                    <a:bodyPr/>
                    <a:lstStyle/>
                    <a:p>
                      <a:pPr algn="l" fontAlgn="b"/>
                      <a:r>
                        <a:rPr lang="en-US" sz="900" u="none" strike="noStrike">
                          <a:effectLst/>
                          <a:latin typeface="Calibri" panose="020F0502020204030204" pitchFamily="34" charset="0"/>
                        </a:rPr>
                        <a:t>ORW-06</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7:41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1,097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1,097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3032">
                <a:tc>
                  <a:txBody>
                    <a:bodyPr/>
                    <a:lstStyle/>
                    <a:p>
                      <a:pPr algn="l" fontAlgn="b"/>
                      <a:r>
                        <a:rPr lang="en-US" sz="900" u="none" strike="noStrike">
                          <a:effectLst/>
                          <a:latin typeface="Calibri" panose="020F0502020204030204" pitchFamily="34" charset="0"/>
                        </a:rPr>
                        <a:t>ORW-07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plugged</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Plugged 2/7/2014.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3032">
                <a:tc>
                  <a:txBody>
                    <a:bodyPr/>
                    <a:lstStyle/>
                    <a:p>
                      <a:pPr algn="l" fontAlgn="b"/>
                      <a:r>
                        <a:rPr lang="en-US" sz="900" u="none" strike="noStrike">
                          <a:effectLst/>
                          <a:latin typeface="Calibri" panose="020F0502020204030204" pitchFamily="34" charset="0"/>
                        </a:rPr>
                        <a:t>ORW-08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plugged</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Plugged 2/5/2014.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846">
                <a:tc>
                  <a:txBody>
                    <a:bodyPr/>
                    <a:lstStyle/>
                    <a:p>
                      <a:pPr algn="l" fontAlgn="b"/>
                      <a:r>
                        <a:rPr lang="en-US" sz="900" u="none" strike="noStrike">
                          <a:effectLst/>
                          <a:latin typeface="Calibri" panose="020F0502020204030204" pitchFamily="34" charset="0"/>
                        </a:rPr>
                        <a:t>ORW-09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7:40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1,037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1,037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13.0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846">
                <a:tc>
                  <a:txBody>
                    <a:bodyPr/>
                    <a:lstStyle/>
                    <a:p>
                      <a:pPr algn="l" fontAlgn="b"/>
                      <a:r>
                        <a:rPr lang="en-US" sz="900" u="none" strike="noStrike">
                          <a:effectLst/>
                          <a:latin typeface="Calibri" panose="020F0502020204030204" pitchFamily="34" charset="0"/>
                        </a:rPr>
                        <a:t>ORW-10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7:45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568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568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846">
                <a:tc>
                  <a:txBody>
                    <a:bodyPr/>
                    <a:lstStyle/>
                    <a:p>
                      <a:pPr algn="l" fontAlgn="b"/>
                      <a:r>
                        <a:rPr lang="en-US" sz="900" u="none" strike="noStrike">
                          <a:effectLst/>
                          <a:latin typeface="Calibri" panose="020F0502020204030204" pitchFamily="34" charset="0"/>
                        </a:rPr>
                        <a:t>ORW-11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7:33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112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112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3032">
                <a:tc>
                  <a:txBody>
                    <a:bodyPr/>
                    <a:lstStyle/>
                    <a:p>
                      <a:pPr algn="l" fontAlgn="b"/>
                      <a:r>
                        <a:rPr lang="en-US" sz="900" u="none" strike="noStrike">
                          <a:effectLst/>
                          <a:latin typeface="Calibri" panose="020F0502020204030204" pitchFamily="34" charset="0"/>
                        </a:rPr>
                        <a:t>ORW-12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plugged</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Plugged 7/15/2013.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846">
                <a:tc>
                  <a:txBody>
                    <a:bodyPr/>
                    <a:lstStyle/>
                    <a:p>
                      <a:pPr algn="l" fontAlgn="b"/>
                      <a:r>
                        <a:rPr lang="en-US" sz="900" u="none" strike="noStrike">
                          <a:effectLst/>
                          <a:latin typeface="Calibri" panose="020F0502020204030204" pitchFamily="34" charset="0"/>
                        </a:rPr>
                        <a:t>ORW-13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7:22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846">
                <a:tc>
                  <a:txBody>
                    <a:bodyPr/>
                    <a:lstStyle/>
                    <a:p>
                      <a:pPr algn="l" fontAlgn="b"/>
                      <a:r>
                        <a:rPr lang="en-US" sz="900" u="none" strike="noStrike">
                          <a:effectLst/>
                          <a:latin typeface="Calibri" panose="020F0502020204030204" pitchFamily="34" charset="0"/>
                        </a:rPr>
                        <a:t>ORW-14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7:18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1,588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1,588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9.0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846">
                <a:tc>
                  <a:txBody>
                    <a:bodyPr/>
                    <a:lstStyle/>
                    <a:p>
                      <a:pPr algn="l" fontAlgn="b"/>
                      <a:r>
                        <a:rPr lang="en-US" sz="900" u="none" strike="noStrike">
                          <a:effectLst/>
                          <a:latin typeface="Calibri" panose="020F0502020204030204" pitchFamily="34" charset="0"/>
                        </a:rPr>
                        <a:t>ORW-15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7:54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1,531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1,531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846">
                <a:tc>
                  <a:txBody>
                    <a:bodyPr/>
                    <a:lstStyle/>
                    <a:p>
                      <a:pPr algn="l" fontAlgn="b"/>
                      <a:r>
                        <a:rPr lang="en-US" sz="900" u="none" strike="noStrike">
                          <a:effectLst/>
                          <a:latin typeface="Calibri" panose="020F0502020204030204" pitchFamily="34" charset="0"/>
                        </a:rPr>
                        <a:t>ORW-16</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7:48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0.250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199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199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846">
                <a:tc>
                  <a:txBody>
                    <a:bodyPr/>
                    <a:lstStyle/>
                    <a:p>
                      <a:pPr algn="l" fontAlgn="b"/>
                      <a:r>
                        <a:rPr lang="en-US" sz="900" u="none" strike="noStrike">
                          <a:effectLst/>
                          <a:latin typeface="Calibri" panose="020F0502020204030204" pitchFamily="34" charset="0"/>
                        </a:rPr>
                        <a:t>ORW-17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7:43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62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62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846">
                <a:tc>
                  <a:txBody>
                    <a:bodyPr/>
                    <a:lstStyle/>
                    <a:p>
                      <a:pPr algn="l" fontAlgn="b"/>
                      <a:r>
                        <a:rPr lang="en-US" sz="900" u="none" strike="noStrike">
                          <a:effectLst/>
                          <a:latin typeface="Calibri" panose="020F0502020204030204" pitchFamily="34" charset="0"/>
                        </a:rPr>
                        <a:t>ORW-18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12:10 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open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91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91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dirty="0">
                          <a:effectLst/>
                          <a:latin typeface="Calibri" panose="020F0502020204030204" pitchFamily="34" charset="0"/>
                        </a:rPr>
                        <a:t>.</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384260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57200" y="76200"/>
            <a:ext cx="8229600" cy="1143000"/>
          </a:xfrm>
        </p:spPr>
        <p:txBody>
          <a:bodyPr/>
          <a:lstStyle/>
          <a:p>
            <a:pPr eaLnBrk="1" hangingPunct="1"/>
            <a:r>
              <a:rPr lang="en-US" sz="4000" dirty="0" smtClean="0"/>
              <a:t>Assumption Parish </a:t>
            </a:r>
            <a:br>
              <a:rPr lang="en-US" sz="4000" dirty="0" smtClean="0"/>
            </a:br>
            <a:r>
              <a:rPr lang="en-US" sz="4000" dirty="0" smtClean="0"/>
              <a:t>Long Range Plan</a:t>
            </a:r>
            <a:r>
              <a:rPr lang="en-US" sz="1200" b="1" dirty="0" smtClean="0">
                <a:solidFill>
                  <a:srgbClr val="FF0000"/>
                </a:solidFill>
              </a:rPr>
              <a:t>  </a:t>
            </a:r>
            <a:endParaRPr lang="en-US" sz="4000" dirty="0" smtClean="0"/>
          </a:p>
        </p:txBody>
      </p:sp>
      <p:sp>
        <p:nvSpPr>
          <p:cNvPr id="12291" name="Rectangle 3"/>
          <p:cNvSpPr>
            <a:spLocks noGrp="1" noChangeArrowheads="1"/>
          </p:cNvSpPr>
          <p:nvPr>
            <p:ph type="body" idx="1"/>
          </p:nvPr>
        </p:nvSpPr>
        <p:spPr>
          <a:xfrm>
            <a:off x="457200" y="1371600"/>
            <a:ext cx="8229600" cy="5181600"/>
          </a:xfrm>
        </p:spPr>
        <p:txBody>
          <a:bodyPr/>
          <a:lstStyle/>
          <a:p>
            <a:pPr eaLnBrk="1" hangingPunct="1">
              <a:spcBef>
                <a:spcPts val="0"/>
              </a:spcBef>
              <a:buFont typeface="Arial" pitchFamily="34" charset="0"/>
              <a:buChar char="•"/>
              <a:defRPr/>
            </a:pPr>
            <a:r>
              <a:rPr lang="en-US" sz="1100" b="1" dirty="0" smtClean="0"/>
              <a:t>DNR:</a:t>
            </a:r>
          </a:p>
          <a:p>
            <a:pPr lvl="1" eaLnBrk="1" hangingPunct="1">
              <a:spcBef>
                <a:spcPts val="0"/>
              </a:spcBef>
              <a:buFont typeface="Arial" pitchFamily="34" charset="0"/>
              <a:buChar char="•"/>
              <a:defRPr/>
            </a:pPr>
            <a:r>
              <a:rPr lang="en-US" sz="1100" dirty="0" smtClean="0"/>
              <a:t>Conducting  testing of investigatory well to determine cavern condition and root cause </a:t>
            </a:r>
          </a:p>
          <a:p>
            <a:pPr lvl="1" eaLnBrk="1" hangingPunct="1">
              <a:spcBef>
                <a:spcPts val="0"/>
              </a:spcBef>
              <a:buFont typeface="Arial" pitchFamily="34" charset="0"/>
              <a:buChar char="•"/>
              <a:defRPr/>
            </a:pPr>
            <a:r>
              <a:rPr lang="en-US" sz="1100" dirty="0" smtClean="0"/>
              <a:t>Scientific Group conference calls/meetings will be scheduled weekly to review new data and issues that arise</a:t>
            </a:r>
          </a:p>
          <a:p>
            <a:pPr lvl="1" eaLnBrk="1" hangingPunct="1">
              <a:spcBef>
                <a:spcPts val="0"/>
              </a:spcBef>
              <a:buFont typeface="Arial" pitchFamily="34" charset="0"/>
              <a:buChar char="•"/>
              <a:defRPr/>
            </a:pPr>
            <a:r>
              <a:rPr lang="en-US" sz="1100" dirty="0" smtClean="0"/>
              <a:t>Continue source investigation and file review</a:t>
            </a:r>
          </a:p>
          <a:p>
            <a:pPr lvl="1" eaLnBrk="1" hangingPunct="1">
              <a:spcBef>
                <a:spcPts val="0"/>
              </a:spcBef>
              <a:buFont typeface="Arial" pitchFamily="34" charset="0"/>
              <a:buChar char="•"/>
              <a:defRPr/>
            </a:pPr>
            <a:r>
              <a:rPr lang="en-US" sz="1100" dirty="0" smtClean="0"/>
              <a:t>Evaluate results of monitoring data and take necessary action</a:t>
            </a:r>
          </a:p>
          <a:p>
            <a:pPr lvl="1" eaLnBrk="1" hangingPunct="1">
              <a:spcBef>
                <a:spcPts val="0"/>
              </a:spcBef>
              <a:buFont typeface="Arial" pitchFamily="34" charset="0"/>
              <a:buChar char="•"/>
              <a:defRPr/>
            </a:pPr>
            <a:r>
              <a:rPr lang="en-US" sz="1100" dirty="0" smtClean="0"/>
              <a:t>Monitor operations at investigatory,</a:t>
            </a:r>
            <a:r>
              <a:rPr lang="en-US" sz="1100" dirty="0" smtClean="0">
                <a:solidFill>
                  <a:srgbClr val="FF0000"/>
                </a:solidFill>
              </a:rPr>
              <a:t> </a:t>
            </a:r>
            <a:r>
              <a:rPr lang="en-US" sz="1100" dirty="0" smtClean="0"/>
              <a:t>observation/vent</a:t>
            </a:r>
            <a:r>
              <a:rPr lang="en-US" sz="1100" dirty="0" smtClean="0">
                <a:solidFill>
                  <a:srgbClr val="FF0000"/>
                </a:solidFill>
              </a:rPr>
              <a:t> </a:t>
            </a:r>
            <a:r>
              <a:rPr lang="en-US" sz="1100" dirty="0" smtClean="0"/>
              <a:t>well and sink hole (day light hours)</a:t>
            </a:r>
          </a:p>
          <a:p>
            <a:pPr lvl="1" eaLnBrk="1" hangingPunct="1">
              <a:spcBef>
                <a:spcPts val="0"/>
              </a:spcBef>
              <a:buFont typeface="Arial" pitchFamily="34" charset="0"/>
              <a:buChar char="•"/>
              <a:defRPr/>
            </a:pPr>
            <a:r>
              <a:rPr lang="en-US" sz="1100" dirty="0" smtClean="0"/>
              <a:t>Staff on standby to assist incident commander</a:t>
            </a:r>
          </a:p>
          <a:p>
            <a:pPr lvl="1" eaLnBrk="1" hangingPunct="1">
              <a:spcBef>
                <a:spcPts val="0"/>
              </a:spcBef>
              <a:buFont typeface="Arial" pitchFamily="34" charset="0"/>
              <a:buChar char="•"/>
              <a:defRPr/>
            </a:pPr>
            <a:r>
              <a:rPr lang="en-US" sz="1100" dirty="0"/>
              <a:t>Ensure t</a:t>
            </a:r>
            <a:r>
              <a:rPr lang="en-US" sz="1100" dirty="0" smtClean="0"/>
              <a:t>otal remediation of the entire site</a:t>
            </a:r>
          </a:p>
          <a:p>
            <a:pPr lvl="1" eaLnBrk="1" hangingPunct="1">
              <a:spcBef>
                <a:spcPts val="0"/>
              </a:spcBef>
              <a:buFont typeface="Arial" pitchFamily="34" charset="0"/>
              <a:buChar char="•"/>
              <a:defRPr/>
            </a:pPr>
            <a:r>
              <a:rPr lang="en-US" sz="1100" dirty="0" smtClean="0"/>
              <a:t>Continue to pursue landowner access agreements </a:t>
            </a:r>
          </a:p>
          <a:p>
            <a:pPr lvl="1" eaLnBrk="1" hangingPunct="1">
              <a:spcBef>
                <a:spcPts val="0"/>
              </a:spcBef>
              <a:buFont typeface="Arial" pitchFamily="34" charset="0"/>
              <a:buChar char="•"/>
              <a:defRPr/>
            </a:pPr>
            <a:r>
              <a:rPr lang="en-US" sz="1100" dirty="0" smtClean="0"/>
              <a:t>Implement CB&amp;I’s Plan of Action</a:t>
            </a:r>
          </a:p>
          <a:p>
            <a:pPr lvl="1" eaLnBrk="1" hangingPunct="1">
              <a:spcBef>
                <a:spcPts val="0"/>
              </a:spcBef>
              <a:buFont typeface="Arial" pitchFamily="34" charset="0"/>
              <a:buChar char="•"/>
              <a:defRPr/>
            </a:pPr>
            <a:r>
              <a:rPr lang="en-US" sz="1100" dirty="0" smtClean="0"/>
              <a:t>Conduct industrial well sampling bi-weekly and bubble sites as reported in general vicinity of operations. </a:t>
            </a:r>
          </a:p>
          <a:p>
            <a:pPr lvl="1" eaLnBrk="1" hangingPunct="1">
              <a:spcBef>
                <a:spcPts val="0"/>
              </a:spcBef>
              <a:buFont typeface="Arial" pitchFamily="34" charset="0"/>
              <a:buChar char="•"/>
              <a:defRPr/>
            </a:pPr>
            <a:r>
              <a:rPr lang="en-US" sz="1100" dirty="0" smtClean="0"/>
              <a:t>Dome operators to identify presence of natural gas and vent as necessary</a:t>
            </a:r>
          </a:p>
          <a:p>
            <a:pPr lvl="1" eaLnBrk="1" hangingPunct="1">
              <a:spcBef>
                <a:spcPts val="0"/>
              </a:spcBef>
              <a:buFont typeface="Arial" pitchFamily="34" charset="0"/>
              <a:buChar char="•"/>
              <a:defRPr/>
            </a:pPr>
            <a:r>
              <a:rPr lang="en-US" sz="1100" dirty="0" smtClean="0"/>
              <a:t>Ensure Texas Brine fully complies with the Commissioner of Conservation’s Orders dated 11  Oct 12, Nov 2012, 7 Dec 2012, and 14 Jan 2013.</a:t>
            </a:r>
          </a:p>
          <a:p>
            <a:pPr lvl="1" eaLnBrk="1" hangingPunct="1">
              <a:spcBef>
                <a:spcPts val="0"/>
              </a:spcBef>
              <a:buFont typeface="Arial" pitchFamily="34" charset="0"/>
              <a:buChar char="•"/>
              <a:defRPr/>
            </a:pPr>
            <a:r>
              <a:rPr lang="en-US" sz="1100" dirty="0" smtClean="0"/>
              <a:t>Blue Ribbon Commission will evaluate data collected in order to provide recommendations on risk levels to the Parish</a:t>
            </a:r>
          </a:p>
          <a:p>
            <a:pPr marL="457200" lvl="1" indent="0" eaLnBrk="1" hangingPunct="1">
              <a:spcBef>
                <a:spcPts val="0"/>
              </a:spcBef>
              <a:buNone/>
              <a:defRPr/>
            </a:pPr>
            <a:endParaRPr lang="en-US" sz="1100" dirty="0" smtClean="0"/>
          </a:p>
          <a:p>
            <a:pPr eaLnBrk="1" hangingPunct="1">
              <a:spcBef>
                <a:spcPts val="0"/>
              </a:spcBef>
              <a:buFont typeface="Arial" pitchFamily="34" charset="0"/>
              <a:buChar char="•"/>
              <a:defRPr/>
            </a:pPr>
            <a:r>
              <a:rPr lang="en-US" sz="1100" b="1" dirty="0" smtClean="0"/>
              <a:t>DOTD:</a:t>
            </a:r>
          </a:p>
          <a:p>
            <a:pPr lvl="1" eaLnBrk="1" hangingPunct="1">
              <a:spcBef>
                <a:spcPts val="0"/>
              </a:spcBef>
              <a:buFont typeface="Arial" pitchFamily="34" charset="0"/>
              <a:buChar char="•"/>
              <a:defRPr/>
            </a:pPr>
            <a:r>
              <a:rPr lang="en-US" sz="1100" dirty="0"/>
              <a:t>Investigating bypass alignment of LA 70 around the Salt Dome</a:t>
            </a:r>
          </a:p>
          <a:p>
            <a:pPr lvl="1" eaLnBrk="1" hangingPunct="1">
              <a:spcBef>
                <a:spcPts val="0"/>
              </a:spcBef>
              <a:buFont typeface="Arial" pitchFamily="34" charset="0"/>
              <a:buChar char="•"/>
              <a:defRPr/>
            </a:pPr>
            <a:r>
              <a:rPr lang="en-US" sz="1100" dirty="0"/>
              <a:t>Continuous automated monitoring of roadway-bridge movement and </a:t>
            </a:r>
            <a:r>
              <a:rPr lang="en-US" sz="1100" dirty="0" smtClean="0"/>
              <a:t>subsidence</a:t>
            </a:r>
          </a:p>
          <a:p>
            <a:pPr marL="457200" lvl="1" indent="0" eaLnBrk="1" hangingPunct="1">
              <a:spcBef>
                <a:spcPts val="0"/>
              </a:spcBef>
              <a:buNone/>
              <a:defRPr/>
            </a:pPr>
            <a:endParaRPr lang="en-US" sz="1100" dirty="0" smtClean="0">
              <a:solidFill>
                <a:srgbClr val="FF0000"/>
              </a:solidFill>
            </a:endParaRPr>
          </a:p>
          <a:p>
            <a:pPr eaLnBrk="1" hangingPunct="1">
              <a:spcBef>
                <a:spcPts val="0"/>
              </a:spcBef>
              <a:buFont typeface="Arial" pitchFamily="34" charset="0"/>
              <a:buChar char="•"/>
              <a:defRPr/>
            </a:pPr>
            <a:r>
              <a:rPr lang="en-US" sz="1100" b="1" dirty="0" smtClean="0"/>
              <a:t>DEQ:</a:t>
            </a:r>
          </a:p>
          <a:p>
            <a:pPr lvl="1" eaLnBrk="1" hangingPunct="1">
              <a:spcBef>
                <a:spcPts val="0"/>
              </a:spcBef>
              <a:buFont typeface="Arial" pitchFamily="34" charset="0"/>
              <a:buChar char="•"/>
              <a:defRPr/>
            </a:pPr>
            <a:r>
              <a:rPr lang="en-US" sz="1100" dirty="0" smtClean="0"/>
              <a:t>Continue to conduct sampling of air and water in area of operation</a:t>
            </a:r>
          </a:p>
          <a:p>
            <a:pPr lvl="1" eaLnBrk="1" hangingPunct="1">
              <a:spcBef>
                <a:spcPts val="0"/>
              </a:spcBef>
              <a:buFont typeface="Arial" pitchFamily="34" charset="0"/>
              <a:buChar char="•"/>
              <a:defRPr/>
            </a:pPr>
            <a:r>
              <a:rPr lang="en-US" sz="1100" dirty="0" smtClean="0"/>
              <a:t>Continue oversight of ongoing remedial activities</a:t>
            </a:r>
          </a:p>
          <a:p>
            <a:pPr lvl="1" eaLnBrk="1" hangingPunct="1">
              <a:spcBef>
                <a:spcPts val="0"/>
              </a:spcBef>
              <a:buFont typeface="Arial" pitchFamily="34" charset="0"/>
              <a:buChar char="•"/>
              <a:defRPr/>
            </a:pPr>
            <a:r>
              <a:rPr lang="en-US" sz="1100" dirty="0" smtClean="0"/>
              <a:t>Continue to conduct hazard assessment monitoring with APSO in resident homes and properties when requested.</a:t>
            </a:r>
          </a:p>
        </p:txBody>
      </p:sp>
      <p:sp>
        <p:nvSpPr>
          <p:cNvPr id="6" name="Slide Number Placeholder 5"/>
          <p:cNvSpPr>
            <a:spLocks noGrp="1"/>
          </p:cNvSpPr>
          <p:nvPr>
            <p:ph type="sldNum" sz="quarter" idx="12"/>
          </p:nvPr>
        </p:nvSpPr>
        <p:spPr/>
        <p:txBody>
          <a:bodyPr/>
          <a:lstStyle/>
          <a:p>
            <a:pPr>
              <a:defRPr/>
            </a:pPr>
            <a:fld id="{59E5A111-8442-4562-95B9-C7FFCF828EA0}" type="slidenum">
              <a:rPr lang="en-US" smtClean="0"/>
              <a:pPr>
                <a:defRPr/>
              </a:pPr>
              <a:t>30</a:t>
            </a:fld>
            <a:endParaRPr lang="en-US" dirty="0"/>
          </a:p>
        </p:txBody>
      </p:sp>
      <p:pic>
        <p:nvPicPr>
          <p:cNvPr id="7" name="Picture 6" descr="OE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8"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March 26, 2015</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907312" y="253363"/>
            <a:ext cx="8229600" cy="114300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t>Assumption Parish</a:t>
            </a:r>
            <a:br>
              <a:rPr lang="en-US" sz="4000" dirty="0" smtClean="0"/>
            </a:br>
            <a:r>
              <a:rPr lang="en-US" sz="4000" dirty="0" smtClean="0"/>
              <a:t>Operational Situation Summary</a:t>
            </a:r>
          </a:p>
          <a:p>
            <a:r>
              <a:rPr lang="en-US" sz="2300" dirty="0" smtClean="0">
                <a:solidFill>
                  <a:srgbClr val="FF0000"/>
                </a:solidFill>
              </a:rPr>
              <a:t>Gas Volumes as of 25 Mar</a:t>
            </a:r>
            <a:endParaRPr lang="en-US" sz="2300" dirty="0">
              <a:solidFill>
                <a:srgbClr val="FF0000"/>
              </a:solidFill>
            </a:endParaRPr>
          </a:p>
        </p:txBody>
      </p:sp>
      <p:sp>
        <p:nvSpPr>
          <p:cNvPr id="5" name="Date Placeholder 4"/>
          <p:cNvSpPr>
            <a:spLocks noGrp="1" noChangeArrowheads="1"/>
          </p:cNvSpPr>
          <p:nvPr>
            <p:ph type="dt" sz="half" idx="4294967295"/>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March 26, 2015</a:t>
            </a:fld>
            <a:endParaRPr lang="en-US" dirty="0"/>
          </a:p>
        </p:txBody>
      </p:sp>
      <p:pic>
        <p:nvPicPr>
          <p:cNvPr id="6" name="Picture 5"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8" name="Slide Number Placeholder 3"/>
          <p:cNvSpPr>
            <a:spLocks noGrp="1"/>
          </p:cNvSpPr>
          <p:nvPr>
            <p:ph type="sldNum" sz="quarter" idx="12"/>
          </p:nvPr>
        </p:nvSpPr>
        <p:spPr>
          <a:xfrm>
            <a:off x="6553200" y="6245225"/>
            <a:ext cx="2133600" cy="476250"/>
          </a:xfrm>
        </p:spPr>
        <p:txBody>
          <a:bodyPr/>
          <a:lstStyle/>
          <a:p>
            <a:pPr>
              <a:defRPr/>
            </a:pPr>
            <a:fld id="{59E5A111-8442-4562-95B9-C7FFCF828EA0}" type="slidenum">
              <a:rPr lang="en-US" smtClean="0"/>
              <a:pPr>
                <a:defRPr/>
              </a:pPr>
              <a:t>4</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120289528"/>
              </p:ext>
            </p:extLst>
          </p:nvPr>
        </p:nvGraphicFramePr>
        <p:xfrm>
          <a:off x="76200" y="1371600"/>
          <a:ext cx="8991602" cy="5002360"/>
        </p:xfrm>
        <a:graphic>
          <a:graphicData uri="http://schemas.openxmlformats.org/drawingml/2006/table">
            <a:tbl>
              <a:tblPr>
                <a:tableStyleId>{5C22544A-7EE6-4342-B048-85BDC9FD1C3A}</a:tableStyleId>
              </a:tblPr>
              <a:tblGrid>
                <a:gridCol w="438455"/>
                <a:gridCol w="628347"/>
                <a:gridCol w="457200"/>
                <a:gridCol w="396315"/>
                <a:gridCol w="746685"/>
                <a:gridCol w="381000"/>
                <a:gridCol w="381000"/>
                <a:gridCol w="228600"/>
                <a:gridCol w="310685"/>
                <a:gridCol w="421804"/>
                <a:gridCol w="288602"/>
                <a:gridCol w="288602"/>
                <a:gridCol w="294153"/>
                <a:gridCol w="316354"/>
                <a:gridCol w="321904"/>
                <a:gridCol w="360753"/>
                <a:gridCol w="488404"/>
                <a:gridCol w="488404"/>
                <a:gridCol w="395441"/>
                <a:gridCol w="1358894"/>
              </a:tblGrid>
              <a:tr h="262846">
                <a:tc>
                  <a:txBody>
                    <a:bodyPr/>
                    <a:lstStyle/>
                    <a:p>
                      <a:pPr algn="l" fontAlgn="b"/>
                      <a:r>
                        <a:rPr lang="en-US" sz="900" u="none" strike="noStrike" dirty="0">
                          <a:effectLst/>
                          <a:latin typeface="Calibri" panose="020F0502020204030204" pitchFamily="34" charset="0"/>
                        </a:rPr>
                        <a:t>ORW-19</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7:44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Calibri" panose="020F0502020204030204" pitchFamily="34" charset="0"/>
                        </a:rPr>
                        <a:t>3/24/2015</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Calibri" panose="020F0502020204030204" pitchFamily="34" charset="0"/>
                        </a:rPr>
                        <a:t>1:00pm</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Calibri" panose="020F0502020204030204" pitchFamily="34" charset="0"/>
                        </a:rPr>
                        <a:t>12:00Pm</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3032">
                <a:tc>
                  <a:txBody>
                    <a:bodyPr/>
                    <a:lstStyle/>
                    <a:p>
                      <a:pPr algn="l" fontAlgn="b"/>
                      <a:r>
                        <a:rPr lang="en-US" sz="900" u="none" strike="noStrike">
                          <a:effectLst/>
                          <a:latin typeface="Calibri" panose="020F0502020204030204" pitchFamily="34" charset="0"/>
                        </a:rPr>
                        <a:t>ORW-21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Plugged</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Calibri" panose="020F0502020204030204" pitchFamily="34" charset="0"/>
                        </a:rPr>
                        <a:t>NA</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Calibri" panose="020F0502020204030204" pitchFamily="34" charset="0"/>
                        </a:rPr>
                        <a:t>NA</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Plugged 7/17/15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846">
                <a:tc>
                  <a:txBody>
                    <a:bodyPr/>
                    <a:lstStyle/>
                    <a:p>
                      <a:pPr algn="l" fontAlgn="b"/>
                      <a:r>
                        <a:rPr lang="en-US" sz="900" u="none" strike="noStrike">
                          <a:effectLst/>
                          <a:latin typeface="Calibri" panose="020F0502020204030204" pitchFamily="34" charset="0"/>
                        </a:rPr>
                        <a:t>ORW-22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8:01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Calibri" panose="020F0502020204030204" pitchFamily="34" charset="0"/>
                        </a:rPr>
                        <a:t>0.0</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846">
                <a:tc>
                  <a:txBody>
                    <a:bodyPr/>
                    <a:lstStyle/>
                    <a:p>
                      <a:pPr algn="l" fontAlgn="b"/>
                      <a:r>
                        <a:rPr lang="en-US" sz="900" u="none" strike="noStrike">
                          <a:effectLst/>
                          <a:latin typeface="Calibri" panose="020F0502020204030204" pitchFamily="34" charset="0"/>
                        </a:rPr>
                        <a:t>ORW-23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8:00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846">
                <a:tc>
                  <a:txBody>
                    <a:bodyPr/>
                    <a:lstStyle/>
                    <a:p>
                      <a:pPr algn="l" fontAlgn="b"/>
                      <a:r>
                        <a:rPr lang="en-US" sz="900" u="none" strike="noStrike">
                          <a:effectLst/>
                          <a:latin typeface="Calibri" panose="020F0502020204030204" pitchFamily="34" charset="0"/>
                        </a:rPr>
                        <a:t>ORW-24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7:59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298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298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18.5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846">
                <a:tc>
                  <a:txBody>
                    <a:bodyPr/>
                    <a:lstStyle/>
                    <a:p>
                      <a:pPr algn="l" fontAlgn="b"/>
                      <a:r>
                        <a:rPr lang="en-US" sz="900" u="none" strike="noStrike">
                          <a:effectLst/>
                          <a:latin typeface="Calibri" panose="020F0502020204030204" pitchFamily="34" charset="0"/>
                        </a:rPr>
                        <a:t>ORW-27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plugged</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Well tree valve closed 100% and locked 11-20-2013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846">
                <a:tc>
                  <a:txBody>
                    <a:bodyPr/>
                    <a:lstStyle/>
                    <a:p>
                      <a:pPr algn="l" fontAlgn="b"/>
                      <a:r>
                        <a:rPr lang="en-US" sz="900" u="none" strike="noStrike">
                          <a:effectLst/>
                          <a:latin typeface="Calibri" panose="020F0502020204030204" pitchFamily="34" charset="0"/>
                        </a:rPr>
                        <a:t>ORW-26</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7:36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173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173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Phase 4 Vent test.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846">
                <a:tc>
                  <a:txBody>
                    <a:bodyPr/>
                    <a:lstStyle/>
                    <a:p>
                      <a:pPr algn="l" fontAlgn="b"/>
                      <a:r>
                        <a:rPr lang="en-US" sz="900" u="none" strike="noStrike">
                          <a:effectLst/>
                          <a:latin typeface="Calibri" panose="020F0502020204030204" pitchFamily="34" charset="0"/>
                        </a:rPr>
                        <a:t>ORW-28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7:58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0.625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5.0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846">
                <a:tc>
                  <a:txBody>
                    <a:bodyPr/>
                    <a:lstStyle/>
                    <a:p>
                      <a:pPr algn="l" fontAlgn="b"/>
                      <a:r>
                        <a:rPr lang="en-US" sz="900" u="none" strike="noStrike">
                          <a:effectLst/>
                          <a:latin typeface="Calibri" panose="020F0502020204030204" pitchFamily="34" charset="0"/>
                        </a:rPr>
                        <a:t>ORW-29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7:56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59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59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15.0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Phase 4 vent test.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846">
                <a:tc>
                  <a:txBody>
                    <a:bodyPr/>
                    <a:lstStyle/>
                    <a:p>
                      <a:pPr algn="l" fontAlgn="b"/>
                      <a:r>
                        <a:rPr lang="en-US" sz="900" u="none" strike="noStrike">
                          <a:effectLst/>
                          <a:latin typeface="Calibri" panose="020F0502020204030204" pitchFamily="34" charset="0"/>
                        </a:rPr>
                        <a:t>ORW-30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7:37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0.625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42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42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846">
                <a:tc>
                  <a:txBody>
                    <a:bodyPr/>
                    <a:lstStyle/>
                    <a:p>
                      <a:pPr algn="l" fontAlgn="b"/>
                      <a:r>
                        <a:rPr lang="en-US" sz="900" u="none" strike="noStrike">
                          <a:effectLst/>
                          <a:latin typeface="Calibri" panose="020F0502020204030204" pitchFamily="34" charset="0"/>
                        </a:rPr>
                        <a:t>ORW-31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7:35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846">
                <a:tc>
                  <a:txBody>
                    <a:bodyPr/>
                    <a:lstStyle/>
                    <a:p>
                      <a:pPr algn="l" fontAlgn="b"/>
                      <a:r>
                        <a:rPr lang="en-US" sz="900" u="none" strike="noStrike">
                          <a:effectLst/>
                          <a:latin typeface="Calibri" panose="020F0502020204030204" pitchFamily="34" charset="0"/>
                        </a:rPr>
                        <a:t>ORW-32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7:52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90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90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3032">
                <a:tc>
                  <a:txBody>
                    <a:bodyPr/>
                    <a:lstStyle/>
                    <a:p>
                      <a:pPr algn="l" fontAlgn="b"/>
                      <a:r>
                        <a:rPr lang="en-US" sz="900" u="none" strike="noStrike">
                          <a:effectLst/>
                          <a:latin typeface="Calibri" panose="020F0502020204030204" pitchFamily="34" charset="0"/>
                        </a:rPr>
                        <a:t>ORW-33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plugged</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Plugged 1/20/2015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846">
                <a:tc>
                  <a:txBody>
                    <a:bodyPr/>
                    <a:lstStyle/>
                    <a:p>
                      <a:pPr algn="l" fontAlgn="b"/>
                      <a:r>
                        <a:rPr lang="en-US" sz="900" u="none" strike="noStrike">
                          <a:effectLst/>
                          <a:latin typeface="Calibri" panose="020F0502020204030204" pitchFamily="34" charset="0"/>
                        </a:rPr>
                        <a:t>ORW-36</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12:23 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open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6.25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0.250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5,572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5,570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14.0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846">
                <a:tc>
                  <a:txBody>
                    <a:bodyPr/>
                    <a:lstStyle/>
                    <a:p>
                      <a:pPr algn="l" fontAlgn="b"/>
                      <a:r>
                        <a:rPr lang="en-US" sz="900" u="none" strike="noStrike">
                          <a:effectLst/>
                          <a:latin typeface="Calibri" panose="020F0502020204030204" pitchFamily="34" charset="0"/>
                        </a:rPr>
                        <a:t>ORW-37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8:10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Calibri" panose="020F0502020204030204" pitchFamily="34" charset="0"/>
                        </a:rPr>
                        <a:t>2.0</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846">
                <a:tc>
                  <a:txBody>
                    <a:bodyPr/>
                    <a:lstStyle/>
                    <a:p>
                      <a:pPr algn="l" fontAlgn="b"/>
                      <a:r>
                        <a:rPr lang="en-US" sz="900" u="none" strike="noStrike">
                          <a:effectLst/>
                          <a:latin typeface="Calibri" panose="020F0502020204030204" pitchFamily="34" charset="0"/>
                        </a:rPr>
                        <a:t>ORW-38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plugged</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Plugged 2/16/2015.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846">
                <a:tc>
                  <a:txBody>
                    <a:bodyPr/>
                    <a:lstStyle/>
                    <a:p>
                      <a:pPr algn="l" fontAlgn="b"/>
                      <a:r>
                        <a:rPr lang="en-US" sz="900" u="none" strike="noStrike">
                          <a:effectLst/>
                          <a:latin typeface="Calibri" panose="020F0502020204030204" pitchFamily="34" charset="0"/>
                        </a:rPr>
                        <a:t>ORW-39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7:31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45.0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846">
                <a:tc>
                  <a:txBody>
                    <a:bodyPr/>
                    <a:lstStyle/>
                    <a:p>
                      <a:pPr algn="l" fontAlgn="b"/>
                      <a:r>
                        <a:rPr lang="en-US" sz="900" u="none" strike="noStrike">
                          <a:effectLst/>
                          <a:latin typeface="Calibri" panose="020F0502020204030204" pitchFamily="34" charset="0"/>
                        </a:rPr>
                        <a:t>ORW-40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7:32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0.125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117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117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846">
                <a:tc>
                  <a:txBody>
                    <a:bodyPr/>
                    <a:lstStyle/>
                    <a:p>
                      <a:pPr algn="l" fontAlgn="b"/>
                      <a:r>
                        <a:rPr lang="en-US" sz="900" u="none" strike="noStrike">
                          <a:effectLst/>
                          <a:latin typeface="Calibri" panose="020F0502020204030204" pitchFamily="34" charset="0"/>
                        </a:rPr>
                        <a:t>ORW-41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7:30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dirty="0">
                          <a:effectLst/>
                          <a:latin typeface="Calibri" panose="020F0502020204030204" pitchFamily="34" charset="0"/>
                        </a:rPr>
                        <a:t>.</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302178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9E5A111-8442-4562-95B9-C7FFCF828EA0}" type="slidenum">
              <a:rPr lang="en-US" smtClean="0"/>
              <a:pPr>
                <a:defRPr/>
              </a:pPr>
              <a:t>5</a:t>
            </a:fld>
            <a:endParaRPr lang="en-US" dirty="0"/>
          </a:p>
        </p:txBody>
      </p:sp>
      <p:sp>
        <p:nvSpPr>
          <p:cNvPr id="6" name="Rectangle 2"/>
          <p:cNvSpPr txBox="1">
            <a:spLocks noChangeArrowheads="1"/>
          </p:cNvSpPr>
          <p:nvPr/>
        </p:nvSpPr>
        <p:spPr>
          <a:xfrm>
            <a:off x="914400" y="228600"/>
            <a:ext cx="8229600" cy="114300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t>Assumption Parish</a:t>
            </a:r>
            <a:br>
              <a:rPr lang="en-US" sz="4000" dirty="0" smtClean="0"/>
            </a:br>
            <a:r>
              <a:rPr lang="en-US" sz="4000" dirty="0" smtClean="0"/>
              <a:t>Operational Situation Summary</a:t>
            </a:r>
          </a:p>
          <a:p>
            <a:r>
              <a:rPr lang="en-US" sz="2300" dirty="0" smtClean="0">
                <a:solidFill>
                  <a:srgbClr val="FF0000"/>
                </a:solidFill>
              </a:rPr>
              <a:t>Gas Volumes as of 25 Mar</a:t>
            </a:r>
            <a:endParaRPr lang="en-US" sz="2300" dirty="0">
              <a:solidFill>
                <a:srgbClr val="FF0000"/>
              </a:solidFill>
            </a:endParaRPr>
          </a:p>
        </p:txBody>
      </p:sp>
      <p:sp>
        <p:nvSpPr>
          <p:cNvPr id="7" name="Date Placeholder 4"/>
          <p:cNvSpPr>
            <a:spLocks noGrp="1" noChangeArrowheads="1"/>
          </p:cNvSpPr>
          <p:nvPr>
            <p:ph type="dt" sz="half" idx="4294967295"/>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March 26, 2015</a:t>
            </a:fld>
            <a:endParaRPr lang="en-US" dirty="0"/>
          </a:p>
        </p:txBody>
      </p:sp>
      <p:pic>
        <p:nvPicPr>
          <p:cNvPr id="8" name="Picture 7"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462726638"/>
              </p:ext>
            </p:extLst>
          </p:nvPr>
        </p:nvGraphicFramePr>
        <p:xfrm>
          <a:off x="76200" y="1600200"/>
          <a:ext cx="8991602" cy="4443520"/>
        </p:xfrm>
        <a:graphic>
          <a:graphicData uri="http://schemas.openxmlformats.org/drawingml/2006/table">
            <a:tbl>
              <a:tblPr>
                <a:tableStyleId>{5C22544A-7EE6-4342-B048-85BDC9FD1C3A}</a:tableStyleId>
              </a:tblPr>
              <a:tblGrid>
                <a:gridCol w="438455"/>
                <a:gridCol w="628347"/>
                <a:gridCol w="457200"/>
                <a:gridCol w="396315"/>
                <a:gridCol w="746685"/>
                <a:gridCol w="381000"/>
                <a:gridCol w="381000"/>
                <a:gridCol w="228600"/>
                <a:gridCol w="310685"/>
                <a:gridCol w="421804"/>
                <a:gridCol w="288602"/>
                <a:gridCol w="288602"/>
                <a:gridCol w="294153"/>
                <a:gridCol w="316354"/>
                <a:gridCol w="321904"/>
                <a:gridCol w="360753"/>
                <a:gridCol w="488404"/>
                <a:gridCol w="488404"/>
                <a:gridCol w="395441"/>
                <a:gridCol w="1358894"/>
              </a:tblGrid>
              <a:tr h="262846">
                <a:tc>
                  <a:txBody>
                    <a:bodyPr/>
                    <a:lstStyle/>
                    <a:p>
                      <a:pPr algn="l" fontAlgn="b"/>
                      <a:r>
                        <a:rPr lang="en-US" sz="900" u="none" strike="noStrike" dirty="0">
                          <a:effectLst/>
                          <a:latin typeface="Calibri" panose="020F0502020204030204" pitchFamily="34" charset="0"/>
                        </a:rPr>
                        <a:t>ORW-42</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Calibri" panose="020F0502020204030204" pitchFamily="34" charset="0"/>
                        </a:rPr>
                        <a:t>12:00 AM</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Disconnected 12/5/2013.  Now PMW 19S.</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846">
                <a:tc>
                  <a:txBody>
                    <a:bodyPr/>
                    <a:lstStyle/>
                    <a:p>
                      <a:pPr algn="l" fontAlgn="b"/>
                      <a:r>
                        <a:rPr lang="en-US" sz="900" u="none" strike="noStrike">
                          <a:effectLst/>
                          <a:latin typeface="Calibri" panose="020F0502020204030204" pitchFamily="34" charset="0"/>
                        </a:rPr>
                        <a:t>ORW-43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7:25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846">
                <a:tc>
                  <a:txBody>
                    <a:bodyPr/>
                    <a:lstStyle/>
                    <a:p>
                      <a:pPr algn="l" fontAlgn="b"/>
                      <a:r>
                        <a:rPr lang="en-US" sz="900" u="none" strike="noStrike">
                          <a:effectLst/>
                          <a:latin typeface="Calibri" panose="020F0502020204030204" pitchFamily="34" charset="0"/>
                        </a:rPr>
                        <a:t>ORW-46</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12:26 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open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Calibri" panose="020F0502020204030204" pitchFamily="34" charset="0"/>
                        </a:rPr>
                        <a:t>0.5</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Calibri" panose="020F0502020204030204" pitchFamily="34" charset="0"/>
                        </a:rPr>
                        <a:t>0.063</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Calibri" panose="020F0502020204030204" pitchFamily="34" charset="0"/>
                        </a:rPr>
                        <a:t>0.10</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3.33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805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805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27.0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846">
                <a:tc>
                  <a:txBody>
                    <a:bodyPr/>
                    <a:lstStyle/>
                    <a:p>
                      <a:pPr algn="l" fontAlgn="b"/>
                      <a:r>
                        <a:rPr lang="en-US" sz="900" u="none" strike="noStrike">
                          <a:effectLst/>
                          <a:latin typeface="Calibri" panose="020F0502020204030204" pitchFamily="34" charset="0"/>
                        </a:rPr>
                        <a:t>ORW-48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12:04 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open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2.75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6.68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0.25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1,888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Calibri" panose="020F0502020204030204" pitchFamily="34" charset="0"/>
                        </a:rPr>
                        <a:t>1,888</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Calibri" panose="020F0502020204030204" pitchFamily="34" charset="0"/>
                        </a:rPr>
                        <a:t> </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9.5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Long term pumping. Pump Check. Rocked choke.</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846">
                <a:tc>
                  <a:txBody>
                    <a:bodyPr/>
                    <a:lstStyle/>
                    <a:p>
                      <a:pPr algn="l" fontAlgn="b"/>
                      <a:r>
                        <a:rPr lang="en-US" sz="900" u="none" strike="noStrike">
                          <a:effectLst/>
                          <a:latin typeface="Calibri" panose="020F0502020204030204" pitchFamily="34" charset="0"/>
                        </a:rPr>
                        <a:t>ORW-49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8:16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546</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546</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Calibri" panose="020F0502020204030204" pitchFamily="34" charset="0"/>
                        </a:rPr>
                        <a:t>9.0</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846">
                <a:tc>
                  <a:txBody>
                    <a:bodyPr/>
                    <a:lstStyle/>
                    <a:p>
                      <a:pPr algn="l" fontAlgn="b"/>
                      <a:r>
                        <a:rPr lang="en-US" sz="900" u="none" strike="noStrike">
                          <a:effectLst/>
                          <a:latin typeface="Calibri" panose="020F0502020204030204" pitchFamily="34" charset="0"/>
                        </a:rPr>
                        <a:t>ORW-50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12:20 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open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1,550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1,550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846">
                <a:tc>
                  <a:txBody>
                    <a:bodyPr/>
                    <a:lstStyle/>
                    <a:p>
                      <a:pPr algn="l" fontAlgn="b"/>
                      <a:r>
                        <a:rPr lang="en-US" sz="900" u="none" strike="noStrike">
                          <a:effectLst/>
                          <a:latin typeface="Calibri" panose="020F0502020204030204" pitchFamily="34" charset="0"/>
                        </a:rPr>
                        <a:t>ORW-51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12:17 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open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4.31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0.20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50.0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49.76</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846">
                <a:tc>
                  <a:txBody>
                    <a:bodyPr/>
                    <a:lstStyle/>
                    <a:p>
                      <a:pPr algn="l" fontAlgn="b"/>
                      <a:r>
                        <a:rPr lang="en-US" sz="900" u="none" strike="noStrike">
                          <a:effectLst/>
                          <a:latin typeface="Calibri" panose="020F0502020204030204" pitchFamily="34" charset="0"/>
                        </a:rPr>
                        <a:t>ORW-52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8:21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289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289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dirty="0">
                          <a:effectLst/>
                          <a:latin typeface="Calibri" panose="020F0502020204030204" pitchFamily="34" charset="0"/>
                        </a:rPr>
                        <a:t>.</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846">
                <a:tc>
                  <a:txBody>
                    <a:bodyPr/>
                    <a:lstStyle/>
                    <a:p>
                      <a:pPr algn="l" fontAlgn="b"/>
                      <a:r>
                        <a:rPr lang="en-US" sz="900" u="none" strike="noStrike">
                          <a:effectLst/>
                          <a:latin typeface="Calibri" panose="020F0502020204030204" pitchFamily="34" charset="0"/>
                        </a:rPr>
                        <a:t>ORW-53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8:23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846">
                <a:tc>
                  <a:txBody>
                    <a:bodyPr/>
                    <a:lstStyle/>
                    <a:p>
                      <a:pPr algn="l" fontAlgn="b"/>
                      <a:r>
                        <a:rPr lang="en-US" sz="900" u="none" strike="noStrike">
                          <a:effectLst/>
                          <a:latin typeface="Calibri" panose="020F0502020204030204" pitchFamily="34" charset="0"/>
                        </a:rPr>
                        <a:t>ORW-54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12:06 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open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8.25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0.250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2,334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2,332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4.0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Long term pumping. Pump check. Rocked choke.</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846">
                <a:tc>
                  <a:txBody>
                    <a:bodyPr/>
                    <a:lstStyle/>
                    <a:p>
                      <a:pPr algn="l" fontAlgn="b"/>
                      <a:r>
                        <a:rPr lang="en-US" sz="900" u="none" strike="noStrike">
                          <a:effectLst/>
                          <a:latin typeface="Calibri" panose="020F0502020204030204" pitchFamily="34" charset="0"/>
                        </a:rPr>
                        <a:t>ORW-55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12:28 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open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6.5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0.250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3,007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3,005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23.0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Drained 225 gallons from KO.</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846">
                <a:tc>
                  <a:txBody>
                    <a:bodyPr/>
                    <a:lstStyle/>
                    <a:p>
                      <a:pPr algn="l" fontAlgn="b"/>
                      <a:r>
                        <a:rPr lang="en-US" sz="900" u="none" strike="noStrike">
                          <a:effectLst/>
                          <a:latin typeface="Calibri" panose="020F0502020204030204" pitchFamily="34" charset="0"/>
                        </a:rPr>
                        <a:t>ORW-56</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8:24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69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69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5.0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846">
                <a:tc>
                  <a:txBody>
                    <a:bodyPr/>
                    <a:lstStyle/>
                    <a:p>
                      <a:pPr algn="l" fontAlgn="b"/>
                      <a:r>
                        <a:rPr lang="en-US" sz="900" u="none" strike="noStrike">
                          <a:effectLst/>
                          <a:latin typeface="Calibri" panose="020F0502020204030204" pitchFamily="34" charset="0"/>
                        </a:rPr>
                        <a:t>ORW-57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 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open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9.5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0.250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4.01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3.08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2,975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2,972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Long term pumping.  Pump Check.</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846">
                <a:tc>
                  <a:txBody>
                    <a:bodyPr/>
                    <a:lstStyle/>
                    <a:p>
                      <a:pPr algn="l" fontAlgn="b"/>
                      <a:r>
                        <a:rPr lang="en-US" sz="900" u="none" strike="noStrike">
                          <a:effectLst/>
                          <a:latin typeface="Calibri" panose="020F0502020204030204" pitchFamily="34" charset="0"/>
                        </a:rPr>
                        <a:t>ORW-58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8:09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846">
                <a:tc>
                  <a:txBody>
                    <a:bodyPr/>
                    <a:lstStyle/>
                    <a:p>
                      <a:pPr algn="l" fontAlgn="b"/>
                      <a:r>
                        <a:rPr lang="en-US" sz="900" u="none" strike="noStrike">
                          <a:effectLst/>
                          <a:latin typeface="Calibri" panose="020F0502020204030204" pitchFamily="34" charset="0"/>
                        </a:rPr>
                        <a:t>OGRW-01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7:25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5,245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5,245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846">
                <a:tc>
                  <a:txBody>
                    <a:bodyPr/>
                    <a:lstStyle/>
                    <a:p>
                      <a:pPr algn="l" fontAlgn="b"/>
                      <a:r>
                        <a:rPr lang="en-US" sz="900" u="none" strike="noStrike">
                          <a:effectLst/>
                          <a:latin typeface="Calibri" panose="020F0502020204030204" pitchFamily="34" charset="0"/>
                        </a:rPr>
                        <a:t>GOW-9-1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open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3/24/2015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7.75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0.250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7.04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47.74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45.54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Calibri" panose="020F0502020204030204" pitchFamily="34" charset="0"/>
                        </a:rPr>
                        <a:t> </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Calibri" panose="020F0502020204030204" pitchFamily="34" charset="0"/>
                        </a:rPr>
                        <a:t>7.3</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dirty="0">
                          <a:effectLst/>
                          <a:latin typeface="Calibri" panose="020F0502020204030204" pitchFamily="34" charset="0"/>
                        </a:rPr>
                        <a:t>Choke reduced to 7.75</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029214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9E5A111-8442-4562-95B9-C7FFCF828EA0}" type="slidenum">
              <a:rPr lang="en-US" smtClean="0"/>
              <a:pPr>
                <a:defRPr/>
              </a:pPr>
              <a:t>6</a:t>
            </a:fld>
            <a:endParaRPr lang="en-US" dirty="0"/>
          </a:p>
        </p:txBody>
      </p:sp>
      <p:sp>
        <p:nvSpPr>
          <p:cNvPr id="7" name="Rectangle 2"/>
          <p:cNvSpPr txBox="1">
            <a:spLocks noChangeArrowheads="1"/>
          </p:cNvSpPr>
          <p:nvPr/>
        </p:nvSpPr>
        <p:spPr>
          <a:xfrm>
            <a:off x="914400" y="228600"/>
            <a:ext cx="8229600" cy="114300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t>Assumption Parish</a:t>
            </a:r>
            <a:br>
              <a:rPr lang="en-US" sz="4000" dirty="0" smtClean="0"/>
            </a:br>
            <a:r>
              <a:rPr lang="en-US" sz="4000" dirty="0" smtClean="0"/>
              <a:t>Operational Situation Summary</a:t>
            </a:r>
          </a:p>
          <a:p>
            <a:r>
              <a:rPr lang="en-US" sz="2300" dirty="0" smtClean="0">
                <a:solidFill>
                  <a:srgbClr val="FF0000"/>
                </a:solidFill>
              </a:rPr>
              <a:t>Gas Volumes as of 25 Mar</a:t>
            </a:r>
            <a:endParaRPr lang="en-US" sz="2300" dirty="0">
              <a:solidFill>
                <a:srgbClr val="FF0000"/>
              </a:solidFill>
            </a:endParaRPr>
          </a:p>
        </p:txBody>
      </p:sp>
      <p:sp>
        <p:nvSpPr>
          <p:cNvPr id="8" name="Date Placeholder 4"/>
          <p:cNvSpPr>
            <a:spLocks noGrp="1" noChangeArrowheads="1"/>
          </p:cNvSpPr>
          <p:nvPr>
            <p:ph type="dt" sz="half" idx="4294967295"/>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March 26, 2015</a:t>
            </a:fld>
            <a:endParaRPr lang="en-US" dirty="0"/>
          </a:p>
        </p:txBody>
      </p:sp>
      <p:pic>
        <p:nvPicPr>
          <p:cNvPr id="9" name="Picture 8"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118200469"/>
              </p:ext>
            </p:extLst>
          </p:nvPr>
        </p:nvGraphicFramePr>
        <p:xfrm>
          <a:off x="76200" y="1382304"/>
          <a:ext cx="8991599" cy="3494496"/>
        </p:xfrm>
        <a:graphic>
          <a:graphicData uri="http://schemas.openxmlformats.org/drawingml/2006/table">
            <a:tbl>
              <a:tblPr>
                <a:tableStyleId>{5C22544A-7EE6-4342-B048-85BDC9FD1C3A}</a:tableStyleId>
              </a:tblPr>
              <a:tblGrid>
                <a:gridCol w="1547575"/>
                <a:gridCol w="1723879"/>
                <a:gridCol w="1782649"/>
                <a:gridCol w="1723879"/>
                <a:gridCol w="2213617"/>
              </a:tblGrid>
              <a:tr h="95250">
                <a:tc>
                  <a:txBody>
                    <a:bodyPr/>
                    <a:lstStyle/>
                    <a:p>
                      <a:pPr algn="l" fontAlgn="b"/>
                      <a:r>
                        <a:rPr lang="en-US" sz="900" u="none" strike="noStrike">
                          <a:effectLst/>
                          <a:latin typeface="Calibri" panose="020F0502020204030204" pitchFamily="34" charset="0"/>
                        </a:rPr>
                        <a:t>Well</a:t>
                      </a:r>
                      <a:endParaRPr lang="en-US" sz="900" b="1"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latin typeface="Calibri" panose="020F0502020204030204" pitchFamily="34" charset="0"/>
                        </a:rPr>
                        <a:t>Time Data Collected</a:t>
                      </a:r>
                      <a:endParaRPr lang="en-US" sz="900" b="1" i="0" u="none" strike="noStrike">
                        <a:solidFill>
                          <a:srgbClr val="000000"/>
                        </a:solidFill>
                        <a:effectLst/>
                        <a:latin typeface="Calibri" panose="020F0502020204030204" pitchFamily="34" charset="0"/>
                      </a:endParaRPr>
                    </a:p>
                  </a:txBody>
                  <a:tcPr marL="8444" marR="8444" marT="84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latin typeface="Calibri" panose="020F0502020204030204" pitchFamily="34" charset="0"/>
                        </a:rPr>
                        <a:t>Tbg Pressure (psig)</a:t>
                      </a:r>
                      <a:endParaRPr lang="en-US" sz="900" b="1" i="0" u="none" strike="noStrike">
                        <a:solidFill>
                          <a:srgbClr val="000000"/>
                        </a:solidFill>
                        <a:effectLst/>
                        <a:latin typeface="Calibri" panose="020F0502020204030204" pitchFamily="34" charset="0"/>
                      </a:endParaRPr>
                    </a:p>
                  </a:txBody>
                  <a:tcPr marL="8444" marR="8444" marT="84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latin typeface="Calibri" panose="020F0502020204030204" pitchFamily="34" charset="0"/>
                        </a:rPr>
                        <a:t>Csg Pressure (psig)</a:t>
                      </a:r>
                      <a:endParaRPr lang="en-US" sz="900" b="1" i="0" u="none" strike="noStrike">
                        <a:solidFill>
                          <a:srgbClr val="000000"/>
                        </a:solidFill>
                        <a:effectLst/>
                        <a:latin typeface="Calibri" panose="020F0502020204030204" pitchFamily="34" charset="0"/>
                      </a:endParaRPr>
                    </a:p>
                  </a:txBody>
                  <a:tcPr marL="8444" marR="8444" marT="84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u="none" strike="noStrike">
                          <a:effectLst/>
                          <a:latin typeface="Calibri" panose="020F0502020204030204" pitchFamily="34" charset="0"/>
                        </a:rPr>
                        <a:t> Notes</a:t>
                      </a:r>
                      <a:endParaRPr lang="en-US" sz="900" b="1" i="0" u="none" strike="noStrike">
                        <a:solidFill>
                          <a:srgbClr val="000000"/>
                        </a:solidFill>
                        <a:effectLst/>
                        <a:latin typeface="Calibri" panose="020F0502020204030204" pitchFamily="34" charset="0"/>
                      </a:endParaRPr>
                    </a:p>
                  </a:txBody>
                  <a:tcPr marL="8444" marR="8444" marT="84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5250">
                <a:tc>
                  <a:txBody>
                    <a:bodyPr/>
                    <a:lstStyle/>
                    <a:p>
                      <a:pPr algn="l" fontAlgn="b"/>
                      <a:r>
                        <a:rPr lang="en-US" sz="900" u="none" strike="noStrike">
                          <a:effectLst/>
                          <a:latin typeface="Calibri" panose="020F0502020204030204" pitchFamily="34" charset="0"/>
                        </a:rPr>
                        <a:t>BC 2</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8:04</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4.5</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5250">
                <a:tc>
                  <a:txBody>
                    <a:bodyPr/>
                    <a:lstStyle/>
                    <a:p>
                      <a:pPr algn="l" fontAlgn="b"/>
                      <a:r>
                        <a:rPr lang="en-US" sz="900" u="none" strike="noStrike">
                          <a:effectLst/>
                          <a:latin typeface="Calibri" panose="020F0502020204030204" pitchFamily="34" charset="0"/>
                        </a:rPr>
                        <a:t>OG 1</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7:27</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362</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369</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5250">
                <a:tc>
                  <a:txBody>
                    <a:bodyPr/>
                    <a:lstStyle/>
                    <a:p>
                      <a:pPr algn="l" fontAlgn="b"/>
                      <a:r>
                        <a:rPr lang="en-US" sz="900" u="none" strike="noStrike">
                          <a:effectLst/>
                          <a:latin typeface="Calibri" panose="020F0502020204030204" pitchFamily="34" charset="0"/>
                        </a:rPr>
                        <a:t>OG 2</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7:24</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97</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5250">
                <a:tc>
                  <a:txBody>
                    <a:bodyPr/>
                    <a:lstStyle/>
                    <a:p>
                      <a:pPr algn="l" fontAlgn="b"/>
                      <a:r>
                        <a:rPr lang="en-US" sz="900" u="none" strike="noStrike">
                          <a:effectLst/>
                          <a:latin typeface="Calibri" panose="020F0502020204030204" pitchFamily="34" charset="0"/>
                        </a:rPr>
                        <a:t>OG 3A</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7:19</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448</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471</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5250">
                <a:tc>
                  <a:txBody>
                    <a:bodyPr/>
                    <a:lstStyle/>
                    <a:p>
                      <a:pPr algn="l" fontAlgn="b"/>
                      <a:r>
                        <a:rPr lang="en-US" sz="900" u="none" strike="noStrike">
                          <a:effectLst/>
                          <a:latin typeface="Calibri" panose="020F0502020204030204" pitchFamily="34" charset="0"/>
                        </a:rPr>
                        <a:t>TBC 3</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7:28</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49</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5250">
                <a:tc>
                  <a:txBody>
                    <a:bodyPr/>
                    <a:lstStyle/>
                    <a:p>
                      <a:pPr algn="l" fontAlgn="b"/>
                      <a:r>
                        <a:rPr lang="en-US" sz="900" u="none" strike="noStrike">
                          <a:effectLst/>
                          <a:latin typeface="Calibri" panose="020F0502020204030204" pitchFamily="34" charset="0"/>
                        </a:rPr>
                        <a:t>PMW 004m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5250">
                <a:tc>
                  <a:txBody>
                    <a:bodyPr/>
                    <a:lstStyle/>
                    <a:p>
                      <a:pPr algn="l" fontAlgn="b"/>
                      <a:r>
                        <a:rPr lang="en-US" sz="900" u="none" strike="noStrike">
                          <a:effectLst/>
                          <a:latin typeface="Calibri" panose="020F0502020204030204" pitchFamily="34" charset="0"/>
                        </a:rPr>
                        <a:t>PMW 004s</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8:14</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46</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5250">
                <a:tc>
                  <a:txBody>
                    <a:bodyPr/>
                    <a:lstStyle/>
                    <a:p>
                      <a:pPr algn="l" fontAlgn="b"/>
                      <a:r>
                        <a:rPr lang="en-US" sz="900" u="none" strike="noStrike">
                          <a:effectLst/>
                          <a:latin typeface="Calibri" panose="020F0502020204030204" pitchFamily="34" charset="0"/>
                        </a:rPr>
                        <a:t>PMW 007m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5250">
                <a:tc>
                  <a:txBody>
                    <a:bodyPr/>
                    <a:lstStyle/>
                    <a:p>
                      <a:pPr algn="l" fontAlgn="b"/>
                      <a:r>
                        <a:rPr lang="en-US" sz="900" u="none" strike="noStrike">
                          <a:effectLst/>
                          <a:latin typeface="Calibri" panose="020F0502020204030204" pitchFamily="34" charset="0"/>
                        </a:rPr>
                        <a:t>PMW 007s</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8:17</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49</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5250">
                <a:tc>
                  <a:txBody>
                    <a:bodyPr/>
                    <a:lstStyle/>
                    <a:p>
                      <a:pPr algn="l" fontAlgn="b"/>
                      <a:r>
                        <a:rPr lang="en-US" sz="900" u="none" strike="noStrike">
                          <a:effectLst/>
                          <a:latin typeface="Calibri" panose="020F0502020204030204" pitchFamily="34" charset="0"/>
                        </a:rPr>
                        <a:t>PMW 008m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5250">
                <a:tc>
                  <a:txBody>
                    <a:bodyPr/>
                    <a:lstStyle/>
                    <a:p>
                      <a:pPr algn="l" fontAlgn="b"/>
                      <a:r>
                        <a:rPr lang="en-US" sz="900" u="none" strike="noStrike">
                          <a:effectLst/>
                          <a:latin typeface="Calibri" panose="020F0502020204030204" pitchFamily="34" charset="0"/>
                        </a:rPr>
                        <a:t>PMW 008s</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7:48</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5250">
                <a:tc>
                  <a:txBody>
                    <a:bodyPr/>
                    <a:lstStyle/>
                    <a:p>
                      <a:pPr algn="l" fontAlgn="b"/>
                      <a:r>
                        <a:rPr lang="en-US" sz="900" u="none" strike="noStrike">
                          <a:effectLst/>
                          <a:latin typeface="Calibri" panose="020F0502020204030204" pitchFamily="34" charset="0"/>
                        </a:rPr>
                        <a:t>PMW 012m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5250">
                <a:tc>
                  <a:txBody>
                    <a:bodyPr/>
                    <a:lstStyle/>
                    <a:p>
                      <a:pPr algn="l" fontAlgn="b"/>
                      <a:r>
                        <a:rPr lang="en-US" sz="900" u="none" strike="noStrike">
                          <a:effectLst/>
                          <a:latin typeface="Calibri" panose="020F0502020204030204" pitchFamily="34" charset="0"/>
                        </a:rPr>
                        <a:t>PMW 015m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5250">
                <a:tc>
                  <a:txBody>
                    <a:bodyPr/>
                    <a:lstStyle/>
                    <a:p>
                      <a:pPr algn="l" fontAlgn="b"/>
                      <a:r>
                        <a:rPr lang="en-US" sz="900" u="none" strike="noStrike">
                          <a:effectLst/>
                          <a:latin typeface="Calibri" panose="020F0502020204030204" pitchFamily="34" charset="0"/>
                        </a:rPr>
                        <a:t>PMW 015s</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code 3/not monitored</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5250">
                <a:tc>
                  <a:txBody>
                    <a:bodyPr/>
                    <a:lstStyle/>
                    <a:p>
                      <a:pPr algn="l" fontAlgn="b"/>
                      <a:r>
                        <a:rPr lang="en-US" sz="900" u="none" strike="noStrike">
                          <a:effectLst/>
                          <a:latin typeface="Calibri" panose="020F0502020204030204" pitchFamily="34" charset="0"/>
                        </a:rPr>
                        <a:t>PMW 016m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5250">
                <a:tc>
                  <a:txBody>
                    <a:bodyPr/>
                    <a:lstStyle/>
                    <a:p>
                      <a:pPr algn="l" fontAlgn="b"/>
                      <a:r>
                        <a:rPr lang="en-US" sz="900" u="none" strike="noStrike">
                          <a:effectLst/>
                          <a:latin typeface="Calibri" panose="020F0502020204030204" pitchFamily="34" charset="0"/>
                        </a:rPr>
                        <a:t>PMW 016s</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7:17</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54</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5250">
                <a:tc>
                  <a:txBody>
                    <a:bodyPr/>
                    <a:lstStyle/>
                    <a:p>
                      <a:pPr algn="l" fontAlgn="b"/>
                      <a:r>
                        <a:rPr lang="en-US" sz="900" u="none" strike="noStrike">
                          <a:effectLst/>
                          <a:latin typeface="Calibri" panose="020F0502020204030204" pitchFamily="34" charset="0"/>
                        </a:rPr>
                        <a:t>PMW 017m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5250">
                <a:tc>
                  <a:txBody>
                    <a:bodyPr/>
                    <a:lstStyle/>
                    <a:p>
                      <a:pPr algn="l" fontAlgn="b"/>
                      <a:r>
                        <a:rPr lang="en-US" sz="900" u="none" strike="noStrike">
                          <a:effectLst/>
                          <a:latin typeface="Calibri" panose="020F0502020204030204" pitchFamily="34" charset="0"/>
                        </a:rPr>
                        <a:t>PMW 017s</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7:20</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55</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5250">
                <a:tc>
                  <a:txBody>
                    <a:bodyPr/>
                    <a:lstStyle/>
                    <a:p>
                      <a:pPr algn="l" fontAlgn="b"/>
                      <a:r>
                        <a:rPr lang="en-US" sz="900" u="none" strike="noStrike">
                          <a:effectLst/>
                          <a:latin typeface="Calibri" panose="020F0502020204030204" pitchFamily="34" charset="0"/>
                        </a:rPr>
                        <a:t>PMW 018m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5250">
                <a:tc>
                  <a:txBody>
                    <a:bodyPr/>
                    <a:lstStyle/>
                    <a:p>
                      <a:pPr algn="l" fontAlgn="b"/>
                      <a:r>
                        <a:rPr lang="en-US" sz="900" u="none" strike="noStrike">
                          <a:effectLst/>
                          <a:latin typeface="Calibri" panose="020F0502020204030204" pitchFamily="34" charset="0"/>
                        </a:rPr>
                        <a:t>PMW 018s</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8:22</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2.5</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5250">
                <a:tc>
                  <a:txBody>
                    <a:bodyPr/>
                    <a:lstStyle/>
                    <a:p>
                      <a:pPr algn="l" fontAlgn="b"/>
                      <a:r>
                        <a:rPr lang="en-US" sz="900" u="none" strike="noStrike">
                          <a:effectLst/>
                          <a:latin typeface="Calibri" panose="020F0502020204030204" pitchFamily="34" charset="0"/>
                        </a:rPr>
                        <a:t>PMW 019s</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7:55</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4</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5250">
                <a:tc>
                  <a:txBody>
                    <a:bodyPr/>
                    <a:lstStyle/>
                    <a:p>
                      <a:pPr algn="l" fontAlgn="b"/>
                      <a:r>
                        <a:rPr lang="en-US" sz="900" u="none" strike="noStrike">
                          <a:effectLst/>
                          <a:latin typeface="Calibri" panose="020F0502020204030204" pitchFamily="34" charset="0"/>
                        </a:rPr>
                        <a:t>PMW 020m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5250">
                <a:tc>
                  <a:txBody>
                    <a:bodyPr/>
                    <a:lstStyle/>
                    <a:p>
                      <a:pPr algn="l" fontAlgn="b"/>
                      <a:r>
                        <a:rPr lang="en-US" sz="900" u="none" strike="noStrike">
                          <a:effectLst/>
                          <a:latin typeface="Calibri" panose="020F0502020204030204" pitchFamily="34" charset="0"/>
                        </a:rPr>
                        <a:t>PMW 020s</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8:25</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46.5</a:t>
                      </a:r>
                      <a:endParaRPr lang="en-US" sz="900" b="0" i="0" u="none" strike="noStrike">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dirty="0">
                          <a:effectLst/>
                          <a:latin typeface="Calibri" panose="020F0502020204030204" pitchFamily="34" charset="0"/>
                        </a:rPr>
                        <a:t>.</a:t>
                      </a:r>
                      <a:endParaRPr lang="en-US" sz="900" b="0" i="0" u="none" strike="noStrike" dirty="0">
                        <a:solidFill>
                          <a:srgbClr val="000000"/>
                        </a:solidFill>
                        <a:effectLst/>
                        <a:latin typeface="Calibri" panose="020F0502020204030204" pitchFamily="34" charset="0"/>
                      </a:endParaRPr>
                    </a:p>
                  </a:txBody>
                  <a:tcPr marL="8444" marR="8444" marT="84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73724870"/>
              </p:ext>
            </p:extLst>
          </p:nvPr>
        </p:nvGraphicFramePr>
        <p:xfrm>
          <a:off x="76200" y="5029200"/>
          <a:ext cx="8991600" cy="1163955"/>
        </p:xfrm>
        <a:graphic>
          <a:graphicData uri="http://schemas.openxmlformats.org/drawingml/2006/table">
            <a:tbl>
              <a:tblPr>
                <a:tableStyleId>{5C22544A-7EE6-4342-B048-85BDC9FD1C3A}</a:tableStyleId>
              </a:tblPr>
              <a:tblGrid>
                <a:gridCol w="8991600"/>
              </a:tblGrid>
              <a:tr h="267585">
                <a:tc>
                  <a:txBody>
                    <a:bodyPr/>
                    <a:lstStyle/>
                    <a:p>
                      <a:pPr algn="l" fontAlgn="b"/>
                      <a:r>
                        <a:rPr lang="en-US" sz="900" u="none" strike="noStrike">
                          <a:effectLst/>
                          <a:latin typeface="Calibri" panose="020F0502020204030204" pitchFamily="34" charset="0"/>
                        </a:rPr>
                        <a:t>*Note: Cumulative gas flared for OGRW-1 represents combined gas flow from ORW-12 and TBC-RW-1 for all dates preceding March 4, 2013.  Cumulative gas flared after March 4, 2013 represents only OGRW-1 (formerly TBC-RW-1).</a:t>
                      </a:r>
                      <a:endParaRPr lang="en-US" sz="9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282">
                <a:tc>
                  <a:txBody>
                    <a:bodyPr/>
                    <a:lstStyle/>
                    <a:p>
                      <a:pPr algn="l" fontAlgn="b"/>
                      <a:r>
                        <a:rPr lang="en-US" sz="900" u="none" strike="noStrike">
                          <a:effectLst/>
                          <a:latin typeface="Calibri" panose="020F0502020204030204" pitchFamily="34" charset="0"/>
                        </a:rPr>
                        <a:t>*Note: Total daily gas flared and cumulative gas flared is based on data through 12pm of previous day</a:t>
                      </a:r>
                      <a:endParaRPr lang="en-US" sz="9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282">
                <a:tc>
                  <a:txBody>
                    <a:bodyPr/>
                    <a:lstStyle/>
                    <a:p>
                      <a:pPr algn="l" fontAlgn="ctr"/>
                      <a:r>
                        <a:rPr lang="en-US" sz="900" u="none" strike="noStrike">
                          <a:effectLst/>
                          <a:latin typeface="Calibri" panose="020F0502020204030204" pitchFamily="34" charset="0"/>
                        </a:rPr>
                        <a:t>*Note: ORW-42 became a PMW on 10/2/13 ORW-42 is now PMW-019S</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282">
                <a:tc>
                  <a:txBody>
                    <a:bodyPr/>
                    <a:lstStyle/>
                    <a:p>
                      <a:pPr algn="l" fontAlgn="ctr"/>
                      <a:r>
                        <a:rPr lang="en-US" sz="900" u="none" strike="noStrike">
                          <a:effectLst/>
                          <a:latin typeface="Calibri" panose="020F0502020204030204" pitchFamily="34" charset="0"/>
                        </a:rPr>
                        <a:t>*Note: PMW-012S became a ORW on 9/6/13 PMW-012S is now ORW-54</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282">
                <a:tc>
                  <a:txBody>
                    <a:bodyPr/>
                    <a:lstStyle/>
                    <a:p>
                      <a:pPr algn="l" fontAlgn="ctr"/>
                      <a:r>
                        <a:rPr lang="en-US" sz="900" u="none" strike="noStrike">
                          <a:effectLst/>
                          <a:latin typeface="Calibri" panose="020F0502020204030204" pitchFamily="34" charset="0"/>
                        </a:rPr>
                        <a:t>*Note: PMW-018 Flared for 50 MCF on 11-22-13 through flare 6 during the emergency response to mitigate gas kicks developed during well construction</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282">
                <a:tc>
                  <a:txBody>
                    <a:bodyPr/>
                    <a:lstStyle/>
                    <a:p>
                      <a:pPr algn="l" fontAlgn="ctr"/>
                      <a:r>
                        <a:rPr lang="en-US" sz="900" u="none" strike="noStrike">
                          <a:effectLst/>
                          <a:latin typeface="Calibri" panose="020F0502020204030204" pitchFamily="34" charset="0"/>
                        </a:rPr>
                        <a:t>*Note: PMW-018 Flared for 1.53 MCF on 12-3-13 and 12-5-13 for 2.96 MCF for depressurization</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282">
                <a:tc>
                  <a:txBody>
                    <a:bodyPr/>
                    <a:lstStyle/>
                    <a:p>
                      <a:pPr algn="l" fontAlgn="b"/>
                      <a:r>
                        <a:rPr lang="en-US" sz="900" u="none" strike="noStrike" dirty="0">
                          <a:effectLst/>
                          <a:latin typeface="Calibri" panose="020F0502020204030204" pitchFamily="34" charset="0"/>
                        </a:rPr>
                        <a:t>*Note: All well pressures are read daily including weekends and holidays with data submitted to </a:t>
                      </a:r>
                      <a:r>
                        <a:rPr lang="en-US" sz="900" u="none" strike="noStrike" dirty="0" err="1">
                          <a:effectLst/>
                          <a:latin typeface="Calibri" panose="020F0502020204030204" pitchFamily="34" charset="0"/>
                        </a:rPr>
                        <a:t>conservationorder</a:t>
                      </a:r>
                      <a:r>
                        <a:rPr lang="en-US" sz="900" u="none" strike="noStrike" dirty="0">
                          <a:effectLst/>
                          <a:latin typeface="Calibri" panose="020F0502020204030204" pitchFamily="34" charset="0"/>
                        </a:rPr>
                        <a:t> &lt;conservationorder@LA.GOV&gt; daily.</a:t>
                      </a:r>
                      <a:endParaRPr lang="en-US" sz="9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456502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9E5A111-8442-4562-95B9-C7FFCF828EA0}" type="slidenum">
              <a:rPr lang="en-US" smtClean="0"/>
              <a:pPr>
                <a:defRPr/>
              </a:pPr>
              <a:t>7</a:t>
            </a:fld>
            <a:endParaRPr lang="en-US" dirty="0"/>
          </a:p>
        </p:txBody>
      </p:sp>
      <p:sp>
        <p:nvSpPr>
          <p:cNvPr id="6" name="Rectangle 4"/>
          <p:cNvSpPr>
            <a:spLocks noGrp="1" noChangeArrowheads="1"/>
          </p:cNvSpPr>
          <p:nvPr>
            <p:ph type="title"/>
          </p:nvPr>
        </p:nvSpPr>
        <p:spPr>
          <a:xfrm>
            <a:off x="457200" y="274638"/>
            <a:ext cx="8229600" cy="1143000"/>
          </a:xfrm>
          <a:noFill/>
        </p:spPr>
        <p:txBody>
          <a:bodyPr>
            <a:normAutofit fontScale="90000"/>
          </a:bodyPr>
          <a:lstStyle/>
          <a:p>
            <a:pPr eaLnBrk="1" hangingPunct="1"/>
            <a:r>
              <a:rPr lang="en-US" sz="4000" dirty="0" smtClean="0"/>
              <a:t>Assumption Parish</a:t>
            </a:r>
            <a:br>
              <a:rPr lang="en-US" sz="4000" dirty="0" smtClean="0"/>
            </a:br>
            <a:r>
              <a:rPr lang="en-US" sz="4000" dirty="0" smtClean="0"/>
              <a:t>Operational Situation Summary</a:t>
            </a:r>
          </a:p>
        </p:txBody>
      </p:sp>
      <p:pic>
        <p:nvPicPr>
          <p:cNvPr id="7" name="Picture 6"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8" name="TextBox 7"/>
          <p:cNvSpPr txBox="1"/>
          <p:nvPr/>
        </p:nvSpPr>
        <p:spPr>
          <a:xfrm>
            <a:off x="152400" y="1389298"/>
            <a:ext cx="8839200" cy="461665"/>
          </a:xfrm>
          <a:prstGeom prst="rect">
            <a:avLst/>
          </a:prstGeom>
          <a:noFill/>
        </p:spPr>
        <p:txBody>
          <a:bodyPr wrap="square" rtlCol="0">
            <a:spAutoFit/>
          </a:bodyPr>
          <a:lstStyle/>
          <a:p>
            <a:pPr marL="171450" indent="-171450" algn="ctr">
              <a:buFont typeface="Arial" pitchFamily="34" charset="0"/>
              <a:buChar char="•"/>
            </a:pPr>
            <a:r>
              <a:rPr lang="en-US" sz="1200" i="1" dirty="0" smtClean="0">
                <a:solidFill>
                  <a:srgbClr val="FF0000"/>
                </a:solidFill>
              </a:rPr>
              <a:t>The State Agency is responsible for oversight of the following activities.  Texas Brine and its contractors are performing operational response activities.</a:t>
            </a:r>
            <a:endParaRPr lang="en-US" sz="1200" i="1" dirty="0">
              <a:solidFill>
                <a:srgbClr val="FF0000"/>
              </a:solidFill>
            </a:endParaRPr>
          </a:p>
        </p:txBody>
      </p:sp>
      <p:sp>
        <p:nvSpPr>
          <p:cNvPr id="9" name="Rectangle 4"/>
          <p:cNvSpPr>
            <a:spLocks noGrp="1" noChangeArrowheads="1"/>
          </p:cNvSpPr>
          <p:nvPr>
            <p:ph type="dt" sz="half" idx="2"/>
          </p:nvPr>
        </p:nvSpPr>
        <p:spPr bwMode="auto">
          <a:xfrm>
            <a:off x="0" y="640080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March 26, 2015</a:t>
            </a:fld>
            <a:endParaRPr lang="en-US" dirty="0"/>
          </a:p>
        </p:txBody>
      </p:sp>
      <p:sp>
        <p:nvSpPr>
          <p:cNvPr id="10" name="Rectangle 9"/>
          <p:cNvSpPr/>
          <p:nvPr/>
        </p:nvSpPr>
        <p:spPr>
          <a:xfrm>
            <a:off x="152400" y="1600200"/>
            <a:ext cx="8839200" cy="5016758"/>
          </a:xfrm>
          <a:prstGeom prst="rect">
            <a:avLst/>
          </a:prstGeom>
        </p:spPr>
        <p:txBody>
          <a:bodyPr wrap="square">
            <a:spAutoFit/>
          </a:bodyPr>
          <a:lstStyle/>
          <a:p>
            <a:pPr marL="171450" lvl="0" indent="-171450">
              <a:buFontTx/>
              <a:buChar char="-"/>
            </a:pPr>
            <a:r>
              <a:rPr lang="en-US" sz="1000" dirty="0" smtClean="0">
                <a:latin typeface="Calibri" panose="020F0502020204030204" pitchFamily="34" charset="0"/>
              </a:rPr>
              <a:t>Routine </a:t>
            </a:r>
            <a:r>
              <a:rPr lang="en-US" sz="1000" dirty="0">
                <a:latin typeface="Calibri" panose="020F0502020204030204" pitchFamily="34" charset="0"/>
              </a:rPr>
              <a:t>weekly outfall sampling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Performed </a:t>
            </a:r>
            <a:r>
              <a:rPr lang="en-US" sz="1000" dirty="0">
                <a:latin typeface="Calibri" panose="020F0502020204030204" pitchFamily="34" charset="0"/>
              </a:rPr>
              <a:t>industrial water wells sampling and in-situ monitoring (</a:t>
            </a:r>
            <a:r>
              <a:rPr lang="en-US" sz="1000" dirty="0" smtClean="0">
                <a:latin typeface="Calibri" panose="020F0502020204030204" pitchFamily="34" charset="0"/>
              </a:rPr>
              <a:t>12/16)</a:t>
            </a:r>
          </a:p>
          <a:p>
            <a:pPr marL="171450" lvl="0" indent="-171450">
              <a:buFontTx/>
              <a:buChar char="-"/>
            </a:pPr>
            <a:r>
              <a:rPr lang="en-US" sz="1000" dirty="0" smtClean="0">
                <a:latin typeface="Calibri" panose="020F0502020204030204" pitchFamily="34" charset="0"/>
              </a:rPr>
              <a:t>Conducted </a:t>
            </a:r>
            <a:r>
              <a:rPr lang="en-US" sz="1000" dirty="0">
                <a:latin typeface="Calibri" panose="020F0502020204030204" pitchFamily="34" charset="0"/>
              </a:rPr>
              <a:t>daily well readings and flare </a:t>
            </a:r>
            <a:r>
              <a:rPr lang="en-US" sz="1000" dirty="0" smtClean="0">
                <a:latin typeface="Calibri" panose="020F0502020204030204" pitchFamily="34" charset="0"/>
              </a:rPr>
              <a:t>maintenance</a:t>
            </a:r>
          </a:p>
          <a:p>
            <a:pPr marL="171450" lvl="0" indent="-171450">
              <a:buFontTx/>
              <a:buChar char="-"/>
            </a:pPr>
            <a:r>
              <a:rPr lang="en-US" sz="1000" dirty="0" smtClean="0">
                <a:latin typeface="Calibri" panose="020F0502020204030204" pitchFamily="34" charset="0"/>
              </a:rPr>
              <a:t>Continued </a:t>
            </a:r>
            <a:r>
              <a:rPr lang="en-US" sz="1000" dirty="0">
                <a:latin typeface="Calibri" panose="020F0502020204030204" pitchFamily="34" charset="0"/>
              </a:rPr>
              <a:t>monitoring and maintenance of continuous dewatering of ORWs 40, 48, 54, and </a:t>
            </a:r>
            <a:r>
              <a:rPr lang="en-US" sz="1000" dirty="0" smtClean="0">
                <a:latin typeface="Calibri" panose="020F0502020204030204" pitchFamily="34" charset="0"/>
              </a:rPr>
              <a:t>57.</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0.0 psi verification at ORW-43 (</a:t>
            </a:r>
            <a:r>
              <a:rPr lang="en-US" sz="1000" dirty="0" smtClean="0">
                <a:latin typeface="Calibri" panose="020F0502020204030204" pitchFamily="34" charset="0"/>
              </a:rPr>
              <a:t>12/15)</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1 Hour Depletion Confirmation Test at ORW-31; however, flare 3 was inadvertently shut down during the test. (12/16) Test will be repeated in the future.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Phase 4 vent test at ORW 22 (</a:t>
            </a:r>
            <a:r>
              <a:rPr lang="en-US" sz="1000" dirty="0" smtClean="0">
                <a:latin typeface="Calibri" panose="020F0502020204030204" pitchFamily="34" charset="0"/>
              </a:rPr>
              <a:t>12/16)</a:t>
            </a:r>
          </a:p>
          <a:p>
            <a:pPr marL="171450" lvl="0" indent="-171450">
              <a:buFontTx/>
              <a:buChar char="-"/>
            </a:pPr>
            <a:r>
              <a:rPr lang="en-US" sz="1000" dirty="0" smtClean="0">
                <a:latin typeface="Calibri" panose="020F0502020204030204" pitchFamily="34" charset="0"/>
              </a:rPr>
              <a:t>Sampled </a:t>
            </a:r>
            <a:r>
              <a:rPr lang="en-US" sz="1000" dirty="0">
                <a:latin typeface="Calibri" panose="020F0502020204030204" pitchFamily="34" charset="0"/>
              </a:rPr>
              <a:t>MRAA 06 and 09 (12/15</a:t>
            </a:r>
            <a:r>
              <a:rPr lang="en-US" sz="1000" dirty="0" smtClean="0">
                <a:latin typeface="Calibri" panose="020F0502020204030204" pitchFamily="34" charset="0"/>
              </a:rPr>
              <a:t>)</a:t>
            </a:r>
          </a:p>
          <a:p>
            <a:pPr marL="171450" lvl="0" indent="-171450">
              <a:buFontTx/>
              <a:buChar char="-"/>
            </a:pPr>
            <a:r>
              <a:rPr lang="en-US" sz="1000" dirty="0" smtClean="0">
                <a:latin typeface="Calibri" panose="020F0502020204030204" pitchFamily="34" charset="0"/>
              </a:rPr>
              <a:t>Completed depletion test at ORW 26</a:t>
            </a:r>
          </a:p>
          <a:p>
            <a:pPr marL="171450" lvl="0" indent="-171450">
              <a:buFontTx/>
              <a:buChar char="-"/>
            </a:pPr>
            <a:r>
              <a:rPr lang="en-US" sz="1000" dirty="0" smtClean="0">
                <a:latin typeface="Calibri" panose="020F0502020204030204" pitchFamily="34" charset="0"/>
              </a:rPr>
              <a:t>Installed </a:t>
            </a:r>
            <a:r>
              <a:rPr lang="en-US" sz="1000" dirty="0">
                <a:latin typeface="Calibri" panose="020F0502020204030204" pitchFamily="34" charset="0"/>
              </a:rPr>
              <a:t>transducer in OG3A to depth of 2660’ (12/19). Pressure reading this morning was 1636 psi. </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monthly monitoring of GP wells (12/22)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Conducted </a:t>
            </a:r>
            <a:r>
              <a:rPr lang="en-US" sz="1000" dirty="0">
                <a:latin typeface="Calibri" panose="020F0502020204030204" pitchFamily="34" charset="0"/>
              </a:rPr>
              <a:t>daily well readings and flare maintenance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Continued </a:t>
            </a:r>
            <a:r>
              <a:rPr lang="en-US" sz="1000" dirty="0">
                <a:latin typeface="Calibri" panose="020F0502020204030204" pitchFamily="34" charset="0"/>
              </a:rPr>
              <a:t>monitoring and maintenance of continuous dewatering of ORWs 40, 48, 54 and 57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modified 1-hr depletion test at ORW-26 (12/17), ORW-30 (12/18), and </a:t>
            </a:r>
            <a:r>
              <a:rPr lang="en-US" sz="1000" dirty="0" smtClean="0">
                <a:latin typeface="Calibri" panose="020F0502020204030204" pitchFamily="34" charset="0"/>
              </a:rPr>
              <a:t>ORW-31 (re-test) </a:t>
            </a:r>
            <a:r>
              <a:rPr lang="en-US" sz="1000" dirty="0">
                <a:latin typeface="Calibri" panose="020F0502020204030204" pitchFamily="34" charset="0"/>
              </a:rPr>
              <a:t>(12/22)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Gamma Ray logging of MRAAs 1D, 4D, 6D, 8D, and 9D (12/18 and 12/19)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Finished </a:t>
            </a:r>
            <a:r>
              <a:rPr lang="en-US" sz="1000" dirty="0">
                <a:latin typeface="Calibri" panose="020F0502020204030204" pitchFamily="34" charset="0"/>
              </a:rPr>
              <a:t>monthly MRAA well sampling (MRAA 1 and 8)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Routine </a:t>
            </a:r>
            <a:r>
              <a:rPr lang="en-US" sz="1000" dirty="0">
                <a:latin typeface="Calibri" panose="020F0502020204030204" pitchFamily="34" charset="0"/>
              </a:rPr>
              <a:t>weekly outfall sampling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Downloaded </a:t>
            </a:r>
            <a:r>
              <a:rPr lang="en-US" sz="1000" dirty="0">
                <a:latin typeface="Calibri" panose="020F0502020204030204" pitchFamily="34" charset="0"/>
              </a:rPr>
              <a:t>transducer data and manually measured water levels in MRAA water wells (</a:t>
            </a:r>
            <a:r>
              <a:rPr lang="en-US" sz="1000" dirty="0" smtClean="0">
                <a:latin typeface="Calibri" panose="020F0502020204030204" pitchFamily="34" charset="0"/>
              </a:rPr>
              <a:t>12/23)</a:t>
            </a:r>
          </a:p>
          <a:p>
            <a:pPr marL="171450" lvl="0" indent="-171450">
              <a:buFontTx/>
              <a:buChar char="-"/>
            </a:pPr>
            <a:r>
              <a:rPr lang="en-US" sz="1000" dirty="0" smtClean="0">
                <a:latin typeface="Calibri" panose="020F0502020204030204" pitchFamily="34" charset="0"/>
              </a:rPr>
              <a:t>Conducted </a:t>
            </a:r>
            <a:r>
              <a:rPr lang="en-US" sz="1000" dirty="0">
                <a:latin typeface="Calibri" panose="020F0502020204030204" pitchFamily="34" charset="0"/>
              </a:rPr>
              <a:t>daily well readings and flare </a:t>
            </a:r>
            <a:r>
              <a:rPr lang="en-US" sz="1000" dirty="0" smtClean="0">
                <a:latin typeface="Calibri" panose="020F0502020204030204" pitchFamily="34" charset="0"/>
              </a:rPr>
              <a:t>maintenance</a:t>
            </a:r>
          </a:p>
          <a:p>
            <a:pPr marL="171450" lvl="0" indent="-171450">
              <a:buFontTx/>
              <a:buChar char="-"/>
            </a:pPr>
            <a:r>
              <a:rPr lang="en-US" sz="1000" dirty="0" smtClean="0">
                <a:latin typeface="Calibri" panose="020F0502020204030204" pitchFamily="34" charset="0"/>
              </a:rPr>
              <a:t>Continued </a:t>
            </a:r>
            <a:r>
              <a:rPr lang="en-US" sz="1000" dirty="0">
                <a:latin typeface="Calibri" panose="020F0502020204030204" pitchFamily="34" charset="0"/>
              </a:rPr>
              <a:t>monitoring and maintenance of continuous dewatering of ORWs 40, 48, 54, and </a:t>
            </a:r>
            <a:r>
              <a:rPr lang="en-US" sz="1000" dirty="0" smtClean="0">
                <a:latin typeface="Calibri" panose="020F0502020204030204" pitchFamily="34" charset="0"/>
              </a:rPr>
              <a:t>57.</a:t>
            </a:r>
          </a:p>
          <a:p>
            <a:pPr marL="171450" lvl="0" indent="-171450">
              <a:buFontTx/>
              <a:buChar char="-"/>
            </a:pPr>
            <a:r>
              <a:rPr lang="en-US" sz="1000" dirty="0" smtClean="0">
                <a:latin typeface="Calibri" panose="020F0502020204030204" pitchFamily="34" charset="0"/>
              </a:rPr>
              <a:t>Performed </a:t>
            </a:r>
            <a:r>
              <a:rPr lang="en-US" sz="1000" dirty="0">
                <a:latin typeface="Calibri" panose="020F0502020204030204" pitchFamily="34" charset="0"/>
              </a:rPr>
              <a:t>monthly transducer downloads of ORWs, PMWs, and MRAA wells (12/25-26</a:t>
            </a:r>
            <a:r>
              <a:rPr lang="en-US" sz="1000" dirty="0" smtClean="0">
                <a:latin typeface="Calibri" panose="020F0502020204030204" pitchFamily="34" charset="0"/>
              </a:rPr>
              <a:t>)</a:t>
            </a:r>
          </a:p>
          <a:p>
            <a:pPr marL="171450" indent="-171450">
              <a:buFontTx/>
              <a:buChar char="-"/>
            </a:pPr>
            <a:r>
              <a:rPr lang="en-US" sz="1000" dirty="0"/>
              <a:t>Routine weekly outfall sampling – two events (12/30 and </a:t>
            </a:r>
            <a:r>
              <a:rPr lang="en-US" sz="1000" dirty="0" smtClean="0"/>
              <a:t>01/06)</a:t>
            </a:r>
          </a:p>
          <a:p>
            <a:pPr marL="171450" indent="-171450">
              <a:buFontTx/>
              <a:buChar char="-"/>
            </a:pPr>
            <a:r>
              <a:rPr lang="en-US" sz="1000" dirty="0" smtClean="0">
                <a:latin typeface="Calibri" panose="020F0502020204030204" pitchFamily="34" charset="0"/>
              </a:rPr>
              <a:t>Conducted </a:t>
            </a:r>
            <a:r>
              <a:rPr lang="en-US" sz="1000" dirty="0">
                <a:latin typeface="Calibri" panose="020F0502020204030204" pitchFamily="34" charset="0"/>
              </a:rPr>
              <a:t>daily well readings and flare </a:t>
            </a:r>
            <a:r>
              <a:rPr lang="en-US" sz="1000" dirty="0" smtClean="0">
                <a:latin typeface="Calibri" panose="020F0502020204030204" pitchFamily="34" charset="0"/>
              </a:rPr>
              <a:t>maintenance</a:t>
            </a:r>
          </a:p>
          <a:p>
            <a:pPr marL="171450" indent="-171450">
              <a:buFontTx/>
              <a:buChar char="-"/>
            </a:pPr>
            <a:r>
              <a:rPr lang="en-US" sz="1000" dirty="0" smtClean="0">
                <a:latin typeface="Calibri" panose="020F0502020204030204" pitchFamily="34" charset="0"/>
              </a:rPr>
              <a:t>Continued </a:t>
            </a:r>
            <a:r>
              <a:rPr lang="en-US" sz="1000" dirty="0">
                <a:latin typeface="Calibri" panose="020F0502020204030204" pitchFamily="34" charset="0"/>
              </a:rPr>
              <a:t>monitoring and maintenance of continuous dewatering of ORWs 40, 48, 54, and </a:t>
            </a:r>
            <a:r>
              <a:rPr lang="en-US" sz="1000" dirty="0" smtClean="0">
                <a:latin typeface="Calibri" panose="020F0502020204030204" pitchFamily="34" charset="0"/>
              </a:rPr>
              <a:t>57.</a:t>
            </a:r>
          </a:p>
          <a:p>
            <a:pPr marL="17145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Phase 4 one month venting on ORW 28 (</a:t>
            </a:r>
            <a:r>
              <a:rPr lang="en-US" sz="1000" dirty="0" smtClean="0">
                <a:latin typeface="Calibri" panose="020F0502020204030204" pitchFamily="34" charset="0"/>
              </a:rPr>
              <a:t>12/31)</a:t>
            </a:r>
          </a:p>
          <a:p>
            <a:pPr marL="171450" indent="-171450">
              <a:buFontTx/>
              <a:buChar char="-"/>
            </a:pPr>
            <a:r>
              <a:rPr lang="en-US" sz="1000" dirty="0" smtClean="0">
                <a:latin typeface="Calibri" panose="020F0502020204030204" pitchFamily="34" charset="0"/>
              </a:rPr>
              <a:t>Began </a:t>
            </a:r>
            <a:r>
              <a:rPr lang="en-US" sz="1000" dirty="0">
                <a:latin typeface="Calibri" panose="020F0502020204030204" pitchFamily="34" charset="0"/>
              </a:rPr>
              <a:t>(non-Phase 4 schedule) intermittent gas venting of ORWs 24 and 39 (</a:t>
            </a:r>
            <a:r>
              <a:rPr lang="en-US" sz="1000" dirty="0" smtClean="0">
                <a:latin typeface="Calibri" panose="020F0502020204030204" pitchFamily="34" charset="0"/>
              </a:rPr>
              <a:t>01/06)</a:t>
            </a:r>
          </a:p>
          <a:p>
            <a:pPr marL="171450" indent="-171450">
              <a:buFontTx/>
              <a:buChar char="-"/>
            </a:pPr>
            <a:r>
              <a:rPr lang="en-US" sz="1000" dirty="0" smtClean="0">
                <a:latin typeface="Calibri" panose="020F0502020204030204" pitchFamily="34" charset="0"/>
              </a:rPr>
              <a:t>Continue </a:t>
            </a:r>
            <a:r>
              <a:rPr lang="en-US" sz="1000" dirty="0">
                <a:latin typeface="Calibri" panose="020F0502020204030204" pitchFamily="34" charset="0"/>
              </a:rPr>
              <a:t>(non-Phase 4 schedule) intermittent gas venting of ORWs 24 and 39 (</a:t>
            </a:r>
            <a:r>
              <a:rPr lang="en-US" sz="1000" dirty="0" smtClean="0">
                <a:latin typeface="Calibri" panose="020F0502020204030204" pitchFamily="34" charset="0"/>
              </a:rPr>
              <a:t>01/07)</a:t>
            </a:r>
          </a:p>
          <a:p>
            <a:pPr marL="171450" indent="-171450">
              <a:buFontTx/>
              <a:buChar char="-"/>
            </a:pPr>
            <a:r>
              <a:rPr lang="en-US" sz="1000" dirty="0" smtClean="0">
                <a:latin typeface="Calibri" panose="020F0502020204030204" pitchFamily="34" charset="0"/>
              </a:rPr>
              <a:t>Adjusted </a:t>
            </a:r>
            <a:r>
              <a:rPr lang="en-US" sz="1000" dirty="0">
                <a:latin typeface="Calibri" panose="020F0502020204030204" pitchFamily="34" charset="0"/>
              </a:rPr>
              <a:t>choke settings on ORWs 36, 49 and 50 (</a:t>
            </a:r>
            <a:r>
              <a:rPr lang="en-US" sz="1000" dirty="0" smtClean="0">
                <a:latin typeface="Calibri" panose="020F0502020204030204" pitchFamily="34" charset="0"/>
              </a:rPr>
              <a:t>12/31)</a:t>
            </a:r>
          </a:p>
          <a:p>
            <a:pPr marL="171450" indent="-171450">
              <a:buFontTx/>
              <a:buChar char="-"/>
            </a:pPr>
            <a:r>
              <a:rPr lang="en-US" sz="1000" dirty="0" smtClean="0">
                <a:latin typeface="Calibri" panose="020F0502020204030204" pitchFamily="34" charset="0"/>
              </a:rPr>
              <a:t>Adjusted </a:t>
            </a:r>
            <a:r>
              <a:rPr lang="en-US" sz="1000" dirty="0">
                <a:latin typeface="Calibri" panose="020F0502020204030204" pitchFamily="34" charset="0"/>
              </a:rPr>
              <a:t>choke settings on ORWs 19 and 56 (</a:t>
            </a:r>
            <a:r>
              <a:rPr lang="en-US" sz="1000" dirty="0" smtClean="0">
                <a:latin typeface="Calibri" panose="020F0502020204030204" pitchFamily="34" charset="0"/>
              </a:rPr>
              <a:t>01/01)</a:t>
            </a:r>
          </a:p>
          <a:p>
            <a:pPr marL="171450" indent="-171450">
              <a:buFontTx/>
              <a:buChar char="-"/>
            </a:pPr>
            <a:r>
              <a:rPr lang="en-US" sz="1000" dirty="0" smtClean="0">
                <a:latin typeface="Calibri" panose="020F0502020204030204" pitchFamily="34" charset="0"/>
              </a:rPr>
              <a:t>Adjusted </a:t>
            </a:r>
            <a:r>
              <a:rPr lang="en-US" sz="1000" dirty="0">
                <a:latin typeface="Calibri" panose="020F0502020204030204" pitchFamily="34" charset="0"/>
              </a:rPr>
              <a:t>settings on flares 3, 5 and 6 (</a:t>
            </a:r>
            <a:r>
              <a:rPr lang="en-US" sz="1000" dirty="0" smtClean="0">
                <a:latin typeface="Calibri" panose="020F0502020204030204" pitchFamily="34" charset="0"/>
              </a:rPr>
              <a:t>01/01)</a:t>
            </a:r>
          </a:p>
          <a:p>
            <a:pPr marL="171450" indent="-171450">
              <a:buFontTx/>
              <a:buChar char="-"/>
            </a:pPr>
            <a:r>
              <a:rPr lang="en-US" sz="1000" dirty="0" smtClean="0">
                <a:latin typeface="Calibri" panose="020F0502020204030204" pitchFamily="34" charset="0"/>
              </a:rPr>
              <a:t>Adjusted </a:t>
            </a:r>
            <a:r>
              <a:rPr lang="en-US" sz="1000" dirty="0">
                <a:latin typeface="Calibri" panose="020F0502020204030204" pitchFamily="34" charset="0"/>
              </a:rPr>
              <a:t>choke on ORW 54 (01/06</a:t>
            </a:r>
            <a:r>
              <a:rPr lang="en-US" sz="1000" dirty="0" smtClean="0">
                <a:latin typeface="Calibri" panose="020F0502020204030204" pitchFamily="34" charset="0"/>
              </a:rPr>
              <a:t>)</a:t>
            </a:r>
            <a:endParaRPr lang="en-US" sz="1000" dirty="0">
              <a:latin typeface="Calibri" panose="020F0502020204030204" pitchFamily="34" charset="0"/>
            </a:endParaRPr>
          </a:p>
        </p:txBody>
      </p:sp>
    </p:spTree>
    <p:extLst>
      <p:ext uri="{BB962C8B-B14F-4D97-AF65-F5344CB8AC3E}">
        <p14:creationId xmlns:p14="http://schemas.microsoft.com/office/powerpoint/2010/main" val="4413956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9E5A111-8442-4562-95B9-C7FFCF828EA0}" type="slidenum">
              <a:rPr lang="en-US" smtClean="0"/>
              <a:pPr>
                <a:defRPr/>
              </a:pPr>
              <a:t>8</a:t>
            </a:fld>
            <a:endParaRPr lang="en-US" dirty="0"/>
          </a:p>
        </p:txBody>
      </p:sp>
      <p:sp>
        <p:nvSpPr>
          <p:cNvPr id="6" name="Rectangle 4"/>
          <p:cNvSpPr>
            <a:spLocks noGrp="1" noChangeArrowheads="1"/>
          </p:cNvSpPr>
          <p:nvPr>
            <p:ph type="title"/>
          </p:nvPr>
        </p:nvSpPr>
        <p:spPr>
          <a:xfrm>
            <a:off x="457200" y="274638"/>
            <a:ext cx="8229600" cy="1143000"/>
          </a:xfrm>
          <a:noFill/>
        </p:spPr>
        <p:txBody>
          <a:bodyPr>
            <a:normAutofit fontScale="90000"/>
          </a:bodyPr>
          <a:lstStyle/>
          <a:p>
            <a:pPr eaLnBrk="1" hangingPunct="1"/>
            <a:r>
              <a:rPr lang="en-US" sz="4000" dirty="0" smtClean="0"/>
              <a:t>Assumption Parish</a:t>
            </a:r>
            <a:br>
              <a:rPr lang="en-US" sz="4000" dirty="0" smtClean="0"/>
            </a:br>
            <a:r>
              <a:rPr lang="en-US" sz="4000" dirty="0" smtClean="0"/>
              <a:t>Operational Situation Summary</a:t>
            </a:r>
          </a:p>
        </p:txBody>
      </p:sp>
      <p:pic>
        <p:nvPicPr>
          <p:cNvPr id="7" name="Picture 6"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8" name="TextBox 7"/>
          <p:cNvSpPr txBox="1"/>
          <p:nvPr/>
        </p:nvSpPr>
        <p:spPr>
          <a:xfrm>
            <a:off x="152400" y="1389298"/>
            <a:ext cx="8839200" cy="461665"/>
          </a:xfrm>
          <a:prstGeom prst="rect">
            <a:avLst/>
          </a:prstGeom>
          <a:noFill/>
        </p:spPr>
        <p:txBody>
          <a:bodyPr wrap="square" rtlCol="0">
            <a:spAutoFit/>
          </a:bodyPr>
          <a:lstStyle/>
          <a:p>
            <a:pPr marL="171450" indent="-171450" algn="ctr">
              <a:buFont typeface="Arial" pitchFamily="34" charset="0"/>
              <a:buChar char="•"/>
            </a:pPr>
            <a:r>
              <a:rPr lang="en-US" sz="1200" i="1" dirty="0" smtClean="0">
                <a:solidFill>
                  <a:srgbClr val="FF0000"/>
                </a:solidFill>
              </a:rPr>
              <a:t>The State Agency is responsible for oversight of the following activities.  Texas Brine and its contractors are performing operational response activities.</a:t>
            </a:r>
            <a:endParaRPr lang="en-US" sz="1200" i="1" dirty="0">
              <a:solidFill>
                <a:srgbClr val="FF0000"/>
              </a:solidFill>
            </a:endParaRPr>
          </a:p>
        </p:txBody>
      </p:sp>
      <p:sp>
        <p:nvSpPr>
          <p:cNvPr id="9" name="Rectangle 4"/>
          <p:cNvSpPr>
            <a:spLocks noGrp="1" noChangeArrowheads="1"/>
          </p:cNvSpPr>
          <p:nvPr>
            <p:ph type="dt" sz="half" idx="2"/>
          </p:nvPr>
        </p:nvSpPr>
        <p:spPr bwMode="auto">
          <a:xfrm>
            <a:off x="0" y="640080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March 26, 2015</a:t>
            </a:fld>
            <a:endParaRPr lang="en-US" dirty="0"/>
          </a:p>
        </p:txBody>
      </p:sp>
      <p:sp>
        <p:nvSpPr>
          <p:cNvPr id="10" name="Rectangle 9"/>
          <p:cNvSpPr/>
          <p:nvPr/>
        </p:nvSpPr>
        <p:spPr>
          <a:xfrm>
            <a:off x="152400" y="1752600"/>
            <a:ext cx="8839200" cy="4708981"/>
          </a:xfrm>
          <a:prstGeom prst="rect">
            <a:avLst/>
          </a:prstGeom>
        </p:spPr>
        <p:txBody>
          <a:bodyPr wrap="square">
            <a:spAutoFit/>
          </a:bodyPr>
          <a:lstStyle/>
          <a:p>
            <a:pPr marL="171450" indent="-171450">
              <a:buFontTx/>
              <a:buChar char="-"/>
            </a:pPr>
            <a:r>
              <a:rPr lang="en-US" sz="1000" dirty="0" smtClean="0">
                <a:latin typeface="Calibri" panose="020F0502020204030204" pitchFamily="34" charset="0"/>
              </a:rPr>
              <a:t>Collected weekly LPDES outfall samples (1/14)</a:t>
            </a:r>
          </a:p>
          <a:p>
            <a:pPr marL="171450" indent="-171450">
              <a:buFontTx/>
              <a:buChar char="-"/>
            </a:pPr>
            <a:r>
              <a:rPr lang="en-US" sz="1000" dirty="0" smtClean="0">
                <a:latin typeface="Calibri" panose="020F0502020204030204" pitchFamily="34" charset="0"/>
              </a:rPr>
              <a:t>Conducted </a:t>
            </a:r>
            <a:r>
              <a:rPr lang="en-US" sz="1000" dirty="0">
                <a:latin typeface="Calibri" panose="020F0502020204030204" pitchFamily="34" charset="0"/>
              </a:rPr>
              <a:t>daily well readings and flare maintenance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Continued </a:t>
            </a:r>
            <a:r>
              <a:rPr lang="en-US" sz="1000" dirty="0">
                <a:latin typeface="Calibri" panose="020F0502020204030204" pitchFamily="34" charset="0"/>
              </a:rPr>
              <a:t>monitoring and maintenance of continuous dewatering of ORWs 40, 48, 54, and 57. (ORW-40 pump turned off on 1/7 for freeze protection)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zero verification test at ORW-1 and ORW-2; Confirmed 0 psi (1/12)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Shut </a:t>
            </a:r>
            <a:r>
              <a:rPr lang="en-US" sz="1000" dirty="0">
                <a:latin typeface="Calibri" panose="020F0502020204030204" pitchFamily="34" charset="0"/>
              </a:rPr>
              <a:t>in GOW-9-1; no gas flow (1/12)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Began </a:t>
            </a:r>
            <a:r>
              <a:rPr lang="en-US" sz="1000" dirty="0">
                <a:latin typeface="Calibri" panose="020F0502020204030204" pitchFamily="34" charset="0"/>
              </a:rPr>
              <a:t>quarterly MRAA Well sampling (1/12); work is ongoing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Phase 4 vent test on ORW-15; initial WH pressure @ 0.8 psi (digital gauge); connected digital flow meter, open well at 6.0 choke setting; no gas flow recorded (1/13)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Collected </a:t>
            </a:r>
            <a:r>
              <a:rPr lang="en-US" sz="1000" dirty="0">
                <a:latin typeface="Calibri" panose="020F0502020204030204" pitchFamily="34" charset="0"/>
              </a:rPr>
              <a:t>monthly gas samples from flares (1/13)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Began </a:t>
            </a:r>
            <a:r>
              <a:rPr lang="en-US" sz="1000" dirty="0">
                <a:latin typeface="Calibri" panose="020F0502020204030204" pitchFamily="34" charset="0"/>
              </a:rPr>
              <a:t>quarterly vent test of PMWs (1/14); work is </a:t>
            </a:r>
            <a:r>
              <a:rPr lang="en-US" sz="1000" dirty="0" smtClean="0">
                <a:latin typeface="Calibri" panose="020F0502020204030204" pitchFamily="34" charset="0"/>
              </a:rPr>
              <a:t>ongoing</a:t>
            </a:r>
          </a:p>
          <a:p>
            <a:pPr marL="171450" indent="-171450">
              <a:buFontTx/>
              <a:buChar char="-"/>
            </a:pPr>
            <a:r>
              <a:rPr lang="en-US" sz="1000" dirty="0" smtClean="0">
                <a:latin typeface="Calibri" panose="020F0502020204030204" pitchFamily="34" charset="0"/>
              </a:rPr>
              <a:t>Began </a:t>
            </a:r>
            <a:r>
              <a:rPr lang="en-US" sz="1000" dirty="0">
                <a:latin typeface="Calibri" panose="020F0502020204030204" pitchFamily="34" charset="0"/>
              </a:rPr>
              <a:t>quarterly bubble site monitoring (1/14); work is ongoing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Performed quarterly </a:t>
            </a:r>
            <a:r>
              <a:rPr lang="en-US" sz="1000" dirty="0" err="1" smtClean="0">
                <a:latin typeface="Calibri" panose="020F0502020204030204" pitchFamily="34" charset="0"/>
              </a:rPr>
              <a:t>geoprobe</a:t>
            </a:r>
            <a:r>
              <a:rPr lang="en-US" sz="1000" dirty="0" smtClean="0">
                <a:latin typeface="Calibri" panose="020F0502020204030204" pitchFamily="34" charset="0"/>
              </a:rPr>
              <a:t> monitoring (1/8)</a:t>
            </a:r>
          </a:p>
          <a:p>
            <a:pPr marL="171450" indent="-171450">
              <a:buFontTx/>
              <a:buChar char="-"/>
            </a:pPr>
            <a:r>
              <a:rPr lang="en-US" sz="1000" dirty="0" smtClean="0">
                <a:latin typeface="Calibri" panose="020F0502020204030204" pitchFamily="34" charset="0"/>
              </a:rPr>
              <a:t>Collected </a:t>
            </a:r>
            <a:r>
              <a:rPr lang="en-US" sz="1000" dirty="0">
                <a:latin typeface="Calibri" panose="020F0502020204030204" pitchFamily="34" charset="0"/>
              </a:rPr>
              <a:t>weekly LPDES outfall samples (1/20)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Conducted </a:t>
            </a:r>
            <a:r>
              <a:rPr lang="en-US" sz="1000" dirty="0">
                <a:latin typeface="Calibri" panose="020F0502020204030204" pitchFamily="34" charset="0"/>
              </a:rPr>
              <a:t>daily well readings and flare maintenance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Continued </a:t>
            </a:r>
            <a:r>
              <a:rPr lang="en-US" sz="1000" dirty="0">
                <a:latin typeface="Calibri" panose="020F0502020204030204" pitchFamily="34" charset="0"/>
              </a:rPr>
              <a:t>monitoring and maintenance of continuous dewatering of ORWs 40, 48, 54, and 57. (ORW-54 shut in on 1/19 to facilitate PMW-19S vent test)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zero verification test at ORW-21 and ORW-38; Confirmed 0 psi (1/15)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Opened </a:t>
            </a:r>
            <a:r>
              <a:rPr lang="en-US" sz="1000" dirty="0">
                <a:latin typeface="Calibri" panose="020F0502020204030204" pitchFamily="34" charset="0"/>
              </a:rPr>
              <a:t>GOW-9-1 to flare after 1 week shut-in (</a:t>
            </a:r>
            <a:r>
              <a:rPr lang="en-US" sz="1000" dirty="0" smtClean="0">
                <a:latin typeface="Calibri" panose="020F0502020204030204" pitchFamily="34" charset="0"/>
              </a:rPr>
              <a:t>1/20) </a:t>
            </a:r>
          </a:p>
          <a:p>
            <a:pPr marL="17145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quarterly MRAA Well sampling (</a:t>
            </a:r>
            <a:r>
              <a:rPr lang="en-US" sz="1000" dirty="0" smtClean="0">
                <a:latin typeface="Calibri" panose="020F0502020204030204" pitchFamily="34" charset="0"/>
              </a:rPr>
              <a:t>1/21)</a:t>
            </a:r>
          </a:p>
          <a:p>
            <a:pPr marL="17145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Phase 4 vent test on ORW-30; initial WH pressure @ 1.3 psi (digital gauge); no gas flow recorded on digital flow meter (1/19)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Phase 4 vent test on ORW-31; initial WH pressure @ 39.3 psi (digital gauge); recorded 53.5 SCF gas flow over 23 minute period; monitored an additional 104 minutes with no change; final WH pressure = 0.0 psi (1/20)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Phase 4 vent test on ORW-26; initial WH pressure @ 2.4 psi (digital gauge); recorded 0.491 SCF gas flow over 3 minute period; monitored an additional 71 minutes with no change; final WH pressure = 0.0 psi (1/20)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Began </a:t>
            </a:r>
            <a:r>
              <a:rPr lang="en-US" sz="1000" dirty="0">
                <a:latin typeface="Calibri" panose="020F0502020204030204" pitchFamily="34" charset="0"/>
              </a:rPr>
              <a:t>the P&amp;A of ORW-33 (1/19)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Began </a:t>
            </a:r>
            <a:r>
              <a:rPr lang="en-US" sz="1000" dirty="0">
                <a:latin typeface="Calibri" panose="020F0502020204030204" pitchFamily="34" charset="0"/>
              </a:rPr>
              <a:t>the P&amp;A of ORW-3 (1/20)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Began </a:t>
            </a:r>
            <a:r>
              <a:rPr lang="en-US" sz="1000" dirty="0">
                <a:latin typeface="Calibri" panose="020F0502020204030204" pitchFamily="34" charset="0"/>
              </a:rPr>
              <a:t>the monthly monitoring of PVWs and KGC (1/20)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Redeveloped </a:t>
            </a:r>
            <a:r>
              <a:rPr lang="en-US" sz="1000" dirty="0">
                <a:latin typeface="Calibri" panose="020F0502020204030204" pitchFamily="34" charset="0"/>
              </a:rPr>
              <a:t>PVW-26-6 and PVW-26-10 (1/21)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quarterly vent test of PMWs (</a:t>
            </a:r>
            <a:r>
              <a:rPr lang="en-US" sz="1000" dirty="0" smtClean="0">
                <a:latin typeface="Calibri" panose="020F0502020204030204" pitchFamily="34" charset="0"/>
              </a:rPr>
              <a:t>1/21)</a:t>
            </a:r>
          </a:p>
          <a:p>
            <a:pPr marL="17145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quarterly bubble site monitoring (1/16</a:t>
            </a:r>
            <a:r>
              <a:rPr lang="en-US" sz="1000" dirty="0" smtClean="0">
                <a:latin typeface="Calibri" panose="020F0502020204030204" pitchFamily="34" charset="0"/>
              </a:rPr>
              <a:t>)</a:t>
            </a:r>
          </a:p>
          <a:p>
            <a:pPr marL="171450" indent="-171450">
              <a:buFontTx/>
              <a:buChar char="-"/>
            </a:pPr>
            <a:r>
              <a:rPr lang="en-US" sz="1000" dirty="0" smtClean="0">
                <a:latin typeface="Calibri" panose="020F0502020204030204" pitchFamily="34" charset="0"/>
              </a:rPr>
              <a:t>Completed Industrial Well sampling (1/20)</a:t>
            </a:r>
            <a:endParaRPr lang="en-US" sz="1000" dirty="0">
              <a:latin typeface="Calibri" panose="020F0502020204030204" pitchFamily="34" charset="0"/>
            </a:endParaRPr>
          </a:p>
        </p:txBody>
      </p:sp>
    </p:spTree>
    <p:extLst>
      <p:ext uri="{BB962C8B-B14F-4D97-AF65-F5344CB8AC3E}">
        <p14:creationId xmlns:p14="http://schemas.microsoft.com/office/powerpoint/2010/main" val="26651956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9E5A111-8442-4562-95B9-C7FFCF828EA0}" type="slidenum">
              <a:rPr lang="en-US" smtClean="0"/>
              <a:pPr>
                <a:defRPr/>
              </a:pPr>
              <a:t>9</a:t>
            </a:fld>
            <a:endParaRPr lang="en-US" dirty="0"/>
          </a:p>
        </p:txBody>
      </p:sp>
      <p:sp>
        <p:nvSpPr>
          <p:cNvPr id="6" name="Rectangle 4"/>
          <p:cNvSpPr>
            <a:spLocks noGrp="1" noChangeArrowheads="1"/>
          </p:cNvSpPr>
          <p:nvPr>
            <p:ph type="title"/>
          </p:nvPr>
        </p:nvSpPr>
        <p:spPr>
          <a:xfrm>
            <a:off x="457200" y="274638"/>
            <a:ext cx="8229600" cy="1143000"/>
          </a:xfrm>
          <a:noFill/>
        </p:spPr>
        <p:txBody>
          <a:bodyPr>
            <a:normAutofit fontScale="90000"/>
          </a:bodyPr>
          <a:lstStyle/>
          <a:p>
            <a:pPr eaLnBrk="1" hangingPunct="1"/>
            <a:r>
              <a:rPr lang="en-US" sz="4000" dirty="0" smtClean="0"/>
              <a:t>Assumption Parish</a:t>
            </a:r>
            <a:br>
              <a:rPr lang="en-US" sz="4000" dirty="0" smtClean="0"/>
            </a:br>
            <a:r>
              <a:rPr lang="en-US" sz="4000" dirty="0" smtClean="0"/>
              <a:t>Operational Situation Summary</a:t>
            </a:r>
          </a:p>
        </p:txBody>
      </p:sp>
      <p:pic>
        <p:nvPicPr>
          <p:cNvPr id="7" name="Picture 6"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8" name="TextBox 7"/>
          <p:cNvSpPr txBox="1"/>
          <p:nvPr/>
        </p:nvSpPr>
        <p:spPr>
          <a:xfrm>
            <a:off x="152400" y="1389298"/>
            <a:ext cx="8839200" cy="461665"/>
          </a:xfrm>
          <a:prstGeom prst="rect">
            <a:avLst/>
          </a:prstGeom>
          <a:noFill/>
        </p:spPr>
        <p:txBody>
          <a:bodyPr wrap="square" rtlCol="0">
            <a:spAutoFit/>
          </a:bodyPr>
          <a:lstStyle/>
          <a:p>
            <a:pPr marL="171450" indent="-171450" algn="ctr">
              <a:buFont typeface="Arial" pitchFamily="34" charset="0"/>
              <a:buChar char="•"/>
            </a:pPr>
            <a:r>
              <a:rPr lang="en-US" sz="1200" i="1" dirty="0" smtClean="0">
                <a:solidFill>
                  <a:srgbClr val="FF0000"/>
                </a:solidFill>
              </a:rPr>
              <a:t>The State Agency is responsible for oversight of the following activities.  Texas Brine and its contractors are performing operational response activities.</a:t>
            </a:r>
            <a:endParaRPr lang="en-US" sz="1200" i="1" dirty="0">
              <a:solidFill>
                <a:srgbClr val="FF0000"/>
              </a:solidFill>
            </a:endParaRPr>
          </a:p>
        </p:txBody>
      </p:sp>
      <p:sp>
        <p:nvSpPr>
          <p:cNvPr id="9" name="Rectangle 4"/>
          <p:cNvSpPr>
            <a:spLocks noGrp="1" noChangeArrowheads="1"/>
          </p:cNvSpPr>
          <p:nvPr>
            <p:ph type="dt" sz="half" idx="2"/>
          </p:nvPr>
        </p:nvSpPr>
        <p:spPr bwMode="auto">
          <a:xfrm>
            <a:off x="0" y="640080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March 26, 2015</a:t>
            </a:fld>
            <a:endParaRPr lang="en-US" dirty="0"/>
          </a:p>
        </p:txBody>
      </p:sp>
      <p:sp>
        <p:nvSpPr>
          <p:cNvPr id="2" name="Rectangle 1"/>
          <p:cNvSpPr/>
          <p:nvPr/>
        </p:nvSpPr>
        <p:spPr>
          <a:xfrm>
            <a:off x="152400" y="1536442"/>
            <a:ext cx="8839200" cy="5016758"/>
          </a:xfrm>
          <a:prstGeom prst="rect">
            <a:avLst/>
          </a:prstGeom>
        </p:spPr>
        <p:txBody>
          <a:bodyPr wrap="square">
            <a:spAutoFit/>
          </a:bodyPr>
          <a:lstStyle/>
          <a:p>
            <a:pPr marL="171450" lvl="0" indent="-171450">
              <a:buFontTx/>
              <a:buChar char="-"/>
            </a:pPr>
            <a:r>
              <a:rPr lang="en-US" sz="1000" dirty="0" smtClean="0">
                <a:latin typeface="Calibri" panose="020F0502020204030204" pitchFamily="34" charset="0"/>
              </a:rPr>
              <a:t>Collected </a:t>
            </a:r>
            <a:r>
              <a:rPr lang="en-US" sz="1000" dirty="0">
                <a:latin typeface="Calibri" panose="020F0502020204030204" pitchFamily="34" charset="0"/>
              </a:rPr>
              <a:t>weekly LPDES outfall samples (</a:t>
            </a:r>
            <a:r>
              <a:rPr lang="en-US" sz="1000" dirty="0" smtClean="0">
                <a:latin typeface="Calibri" panose="020F0502020204030204" pitchFamily="34" charset="0"/>
              </a:rPr>
              <a:t>1/27)</a:t>
            </a:r>
          </a:p>
          <a:p>
            <a:pPr marL="171450" lvl="0" indent="-171450">
              <a:buFontTx/>
              <a:buChar char="-"/>
            </a:pPr>
            <a:r>
              <a:rPr lang="en-US" sz="1000" dirty="0" smtClean="0">
                <a:latin typeface="Calibri" panose="020F0502020204030204" pitchFamily="34" charset="0"/>
              </a:rPr>
              <a:t>Conducted </a:t>
            </a:r>
            <a:r>
              <a:rPr lang="en-US" sz="1000" dirty="0">
                <a:latin typeface="Calibri" panose="020F0502020204030204" pitchFamily="34" charset="0"/>
              </a:rPr>
              <a:t>daily well readings and flare </a:t>
            </a:r>
            <a:r>
              <a:rPr lang="en-US" sz="1000" dirty="0" smtClean="0">
                <a:latin typeface="Calibri" panose="020F0502020204030204" pitchFamily="34" charset="0"/>
              </a:rPr>
              <a:t>maintenance</a:t>
            </a:r>
          </a:p>
          <a:p>
            <a:pPr marL="171450" lvl="0" indent="-171450">
              <a:buFontTx/>
              <a:buChar char="-"/>
            </a:pPr>
            <a:r>
              <a:rPr lang="en-US" sz="1000" dirty="0" smtClean="0">
                <a:latin typeface="Calibri" panose="020F0502020204030204" pitchFamily="34" charset="0"/>
              </a:rPr>
              <a:t>Continued </a:t>
            </a:r>
            <a:r>
              <a:rPr lang="en-US" sz="1000" dirty="0">
                <a:latin typeface="Calibri" panose="020F0502020204030204" pitchFamily="34" charset="0"/>
              </a:rPr>
              <a:t>monitoring and maintenance of continuous dewatering of ORWs 40, 48, 54, and 57.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Redeveloped </a:t>
            </a:r>
            <a:r>
              <a:rPr lang="en-US" sz="1000" dirty="0">
                <a:latin typeface="Calibri" panose="020F0502020204030204" pitchFamily="34" charset="0"/>
              </a:rPr>
              <a:t>ORW-48  (</a:t>
            </a:r>
            <a:r>
              <a:rPr lang="en-US" sz="1000" dirty="0" smtClean="0">
                <a:latin typeface="Calibri" panose="020F0502020204030204" pitchFamily="34" charset="0"/>
              </a:rPr>
              <a:t>1/21)</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the monthly monitoring of PVWs and KGCs (</a:t>
            </a:r>
            <a:r>
              <a:rPr lang="en-US" sz="1000" dirty="0" smtClean="0">
                <a:latin typeface="Calibri" panose="020F0502020204030204" pitchFamily="34" charset="0"/>
              </a:rPr>
              <a:t>1/22)</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surface water sampling (</a:t>
            </a:r>
            <a:r>
              <a:rPr lang="en-US" sz="1000" dirty="0" smtClean="0">
                <a:latin typeface="Calibri" panose="020F0502020204030204" pitchFamily="34" charset="0"/>
              </a:rPr>
              <a:t>1/22)</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Phase 4 vent test on ORW-29; well head pressure: 26.2; install digital gas flow meter, open choke to 6.0; recovered 41.228 SCF in 23 minutes; continue to monitor for an additional 79 minutes with no further gas flow recorded (</a:t>
            </a:r>
            <a:r>
              <a:rPr lang="en-US" sz="1000" dirty="0" smtClean="0">
                <a:latin typeface="Calibri" panose="020F0502020204030204" pitchFamily="34" charset="0"/>
              </a:rPr>
              <a:t>1/23)</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Phase 4 vent test of ORW-32</a:t>
            </a:r>
            <a:r>
              <a:rPr lang="en-US" sz="1000" b="1" dirty="0">
                <a:latin typeface="Calibri" panose="020F0502020204030204" pitchFamily="34" charset="0"/>
              </a:rPr>
              <a:t>: </a:t>
            </a:r>
            <a:r>
              <a:rPr lang="en-US" sz="1000" dirty="0">
                <a:latin typeface="Calibri" panose="020F0502020204030204" pitchFamily="34" charset="0"/>
              </a:rPr>
              <a:t>well head pressure: 2.5; install digital gas flow meter, open choke to 6.0; recovered 0.347 SCF in 3 minutes; continue to monitor for an additional 106 minutes with no further gas flow recorded (</a:t>
            </a:r>
            <a:r>
              <a:rPr lang="en-US" sz="1000" dirty="0" smtClean="0">
                <a:latin typeface="Calibri" panose="020F0502020204030204" pitchFamily="34" charset="0"/>
              </a:rPr>
              <a:t>1/26)</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P&amp;A of shallow </a:t>
            </a:r>
            <a:r>
              <a:rPr lang="en-US" sz="1000" dirty="0" err="1">
                <a:latin typeface="Calibri" panose="020F0502020204030204" pitchFamily="34" charset="0"/>
              </a:rPr>
              <a:t>Geoprobe</a:t>
            </a:r>
            <a:r>
              <a:rPr lang="en-US" sz="1000" dirty="0">
                <a:latin typeface="Calibri" panose="020F0502020204030204" pitchFamily="34" charset="0"/>
              </a:rPr>
              <a:t> wells GP-ORW-06 (1/22), GP-ORW-09 (1/23), GP-ORW-16 (1/26), GP-ORW-17 (1/26), NSDMW013 (1/27), NSDMW014 (</a:t>
            </a:r>
            <a:r>
              <a:rPr lang="en-US" sz="1000" dirty="0" smtClean="0">
                <a:latin typeface="Calibri" panose="020F0502020204030204" pitchFamily="34" charset="0"/>
              </a:rPr>
              <a:t>1/27)</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the P&amp;A of ORW-33, ORW-3, DPVE-47-1, DPVE-47-2 and </a:t>
            </a:r>
            <a:r>
              <a:rPr lang="en-US" sz="1000" dirty="0" smtClean="0">
                <a:latin typeface="Calibri" panose="020F0502020204030204" pitchFamily="34" charset="0"/>
              </a:rPr>
              <a:t>DPVE-47-3</a:t>
            </a:r>
          </a:p>
          <a:p>
            <a:pPr marL="171450" lvl="0" indent="-171450">
              <a:buFontTx/>
              <a:buChar char="-"/>
            </a:pPr>
            <a:r>
              <a:rPr lang="en-US" sz="1000" dirty="0" smtClean="0">
                <a:latin typeface="Calibri" panose="020F0502020204030204" pitchFamily="34" charset="0"/>
              </a:rPr>
              <a:t>Collected </a:t>
            </a:r>
            <a:r>
              <a:rPr lang="en-US" sz="1000" dirty="0">
                <a:latin typeface="Calibri" panose="020F0502020204030204" pitchFamily="34" charset="0"/>
              </a:rPr>
              <a:t>weekly LPDES outfall samples (</a:t>
            </a:r>
            <a:r>
              <a:rPr lang="en-US" sz="1000" dirty="0" smtClean="0">
                <a:latin typeface="Calibri" panose="020F0502020204030204" pitchFamily="34" charset="0"/>
              </a:rPr>
              <a:t>2/03)</a:t>
            </a:r>
          </a:p>
          <a:p>
            <a:pPr marL="171450" lvl="0" indent="-171450">
              <a:buFontTx/>
              <a:buChar char="-"/>
            </a:pPr>
            <a:r>
              <a:rPr lang="en-US" sz="1000" dirty="0" smtClean="0">
                <a:latin typeface="Calibri" panose="020F0502020204030204" pitchFamily="34" charset="0"/>
              </a:rPr>
              <a:t>Began </a:t>
            </a:r>
            <a:r>
              <a:rPr lang="en-US" sz="1000" dirty="0">
                <a:latin typeface="Calibri" panose="020F0502020204030204" pitchFamily="34" charset="0"/>
              </a:rPr>
              <a:t>the quarterly sinkhole depth survey (</a:t>
            </a:r>
            <a:r>
              <a:rPr lang="en-US" sz="1000" dirty="0" smtClean="0">
                <a:latin typeface="Calibri" panose="020F0502020204030204" pitchFamily="34" charset="0"/>
              </a:rPr>
              <a:t>1/30)</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monthly bubble site monitoring (</a:t>
            </a:r>
            <a:r>
              <a:rPr lang="en-US" sz="1000" dirty="0" smtClean="0">
                <a:latin typeface="Calibri" panose="020F0502020204030204" pitchFamily="34" charset="0"/>
              </a:rPr>
              <a:t>2/03)</a:t>
            </a:r>
          </a:p>
          <a:p>
            <a:pPr marL="171450" lvl="0" indent="-171450">
              <a:buFontTx/>
              <a:buChar char="-"/>
            </a:pPr>
            <a:r>
              <a:rPr lang="en-US" sz="1000" dirty="0" smtClean="0">
                <a:latin typeface="Calibri" panose="020F0502020204030204" pitchFamily="34" charset="0"/>
              </a:rPr>
              <a:t>Collected </a:t>
            </a:r>
            <a:r>
              <a:rPr lang="en-US" sz="1000" dirty="0">
                <a:latin typeface="Calibri" panose="020F0502020204030204" pitchFamily="34" charset="0"/>
              </a:rPr>
              <a:t>gas samples from PVWs and KGCs (</a:t>
            </a:r>
            <a:r>
              <a:rPr lang="en-US" sz="1000" dirty="0" smtClean="0">
                <a:latin typeface="Calibri" panose="020F0502020204030204" pitchFamily="34" charset="0"/>
              </a:rPr>
              <a:t>2/02)</a:t>
            </a:r>
          </a:p>
          <a:p>
            <a:pPr marL="171450" lvl="0" indent="-171450">
              <a:buFontTx/>
              <a:buChar char="-"/>
            </a:pPr>
            <a:r>
              <a:rPr lang="en-US" sz="1000" dirty="0" smtClean="0">
                <a:latin typeface="Calibri" panose="020F0502020204030204" pitchFamily="34" charset="0"/>
              </a:rPr>
              <a:t>Conducted </a:t>
            </a:r>
            <a:r>
              <a:rPr lang="en-US" sz="1000" dirty="0">
                <a:latin typeface="Calibri" panose="020F0502020204030204" pitchFamily="34" charset="0"/>
              </a:rPr>
              <a:t>daily well readings and flare </a:t>
            </a:r>
            <a:r>
              <a:rPr lang="en-US" sz="1000" dirty="0" smtClean="0">
                <a:latin typeface="Calibri" panose="020F0502020204030204" pitchFamily="34" charset="0"/>
              </a:rPr>
              <a:t>maintenance</a:t>
            </a:r>
          </a:p>
          <a:p>
            <a:pPr marL="171450" lvl="0" indent="-171450">
              <a:buFontTx/>
              <a:buChar char="-"/>
            </a:pPr>
            <a:r>
              <a:rPr lang="en-US" sz="1000" dirty="0" smtClean="0">
                <a:latin typeface="Calibri" panose="020F0502020204030204" pitchFamily="34" charset="0"/>
              </a:rPr>
              <a:t>Continued </a:t>
            </a:r>
            <a:r>
              <a:rPr lang="en-US" sz="1000" dirty="0">
                <a:latin typeface="Calibri" panose="020F0502020204030204" pitchFamily="34" charset="0"/>
              </a:rPr>
              <a:t>daily monitoring and maintenance of continuous dewatering of ORWs 40, 48, 54, and 57.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Shut </a:t>
            </a:r>
            <a:r>
              <a:rPr lang="en-US" sz="1000" dirty="0">
                <a:latin typeface="Calibri" panose="020F0502020204030204" pitchFamily="34" charset="0"/>
              </a:rPr>
              <a:t>in GOW-9-1 (</a:t>
            </a:r>
            <a:r>
              <a:rPr lang="en-US" sz="1000" dirty="0" smtClean="0">
                <a:latin typeface="Calibri" panose="020F0502020204030204" pitchFamily="34" charset="0"/>
              </a:rPr>
              <a:t>1/29)</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transducer downloads on ORWs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Redeveloped </a:t>
            </a:r>
            <a:r>
              <a:rPr lang="en-US" sz="1000" dirty="0">
                <a:latin typeface="Calibri" panose="020F0502020204030204" pitchFamily="34" charset="0"/>
              </a:rPr>
              <a:t>ORW-46  (1/28 &amp; 29), ORWs-49 and 56 (2/02), ORW-50 (</a:t>
            </a:r>
            <a:r>
              <a:rPr lang="en-US" sz="1000" dirty="0" smtClean="0">
                <a:latin typeface="Calibri" panose="020F0502020204030204" pitchFamily="34" charset="0"/>
              </a:rPr>
              <a:t>2/03)</a:t>
            </a:r>
          </a:p>
          <a:p>
            <a:pPr marL="171450" lvl="0" indent="-171450">
              <a:buFontTx/>
              <a:buChar char="-"/>
            </a:pPr>
            <a:r>
              <a:rPr lang="en-US" sz="1000" dirty="0" smtClean="0">
                <a:latin typeface="Calibri" panose="020F0502020204030204" pitchFamily="34" charset="0"/>
              </a:rPr>
              <a:t>Began </a:t>
            </a:r>
            <a:r>
              <a:rPr lang="en-US" sz="1000" dirty="0">
                <a:latin typeface="Calibri" panose="020F0502020204030204" pitchFamily="34" charset="0"/>
              </a:rPr>
              <a:t>redevelopment of ORW-06 (</a:t>
            </a:r>
            <a:r>
              <a:rPr lang="en-US" sz="1000" dirty="0" smtClean="0">
                <a:latin typeface="Calibri" panose="020F0502020204030204" pitchFamily="34" charset="0"/>
              </a:rPr>
              <a:t>2/03)</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Phase 4 - zero pressure verification tests on ORW-21 and 38 (2/02) and 41 (</a:t>
            </a:r>
            <a:r>
              <a:rPr lang="en-US" sz="1000" dirty="0" smtClean="0">
                <a:latin typeface="Calibri" panose="020F0502020204030204" pitchFamily="34" charset="0"/>
              </a:rPr>
              <a:t>2/03)</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Phase 4 – 30 day vent test on ORW-14 (2/02)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Phase 4 - 3 month vent test on ORW-24 (</a:t>
            </a:r>
            <a:r>
              <a:rPr lang="en-US" sz="1000" dirty="0" smtClean="0">
                <a:latin typeface="Calibri" panose="020F0502020204030204" pitchFamily="34" charset="0"/>
              </a:rPr>
              <a:t>2/03)</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P&amp;A of shallow </a:t>
            </a:r>
            <a:r>
              <a:rPr lang="en-US" sz="1000" dirty="0" err="1">
                <a:latin typeface="Calibri" panose="020F0502020204030204" pitchFamily="34" charset="0"/>
              </a:rPr>
              <a:t>Geoprobe</a:t>
            </a:r>
            <a:r>
              <a:rPr lang="en-US" sz="1000" dirty="0">
                <a:latin typeface="Calibri" panose="020F0502020204030204" pitchFamily="34" charset="0"/>
              </a:rPr>
              <a:t> wells NSDWMs-07 and 09 (1/28), NSDWMs-04 and 016 (1/29), NSDWM-03 (</a:t>
            </a:r>
            <a:r>
              <a:rPr lang="en-US" sz="1000" dirty="0" smtClean="0">
                <a:latin typeface="Calibri" panose="020F0502020204030204" pitchFamily="34" charset="0"/>
              </a:rPr>
              <a:t>1/30)</a:t>
            </a:r>
          </a:p>
          <a:p>
            <a:pPr marL="171450" lvl="0" indent="-171450">
              <a:buFontTx/>
              <a:buChar char="-"/>
            </a:pPr>
            <a:r>
              <a:rPr lang="en-US" sz="1000" dirty="0" smtClean="0">
                <a:latin typeface="Calibri" panose="020F0502020204030204" pitchFamily="34" charset="0"/>
              </a:rPr>
              <a:t>Collected </a:t>
            </a:r>
            <a:r>
              <a:rPr lang="en-US" sz="1000" dirty="0">
                <a:latin typeface="Calibri" panose="020F0502020204030204" pitchFamily="34" charset="0"/>
              </a:rPr>
              <a:t>weekly LPDES outfall samples (</a:t>
            </a:r>
            <a:r>
              <a:rPr lang="en-US" sz="1000" dirty="0" smtClean="0">
                <a:latin typeface="Calibri" panose="020F0502020204030204" pitchFamily="34" charset="0"/>
              </a:rPr>
              <a:t>2/10)</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the quarterly sinkhole depth survey (</a:t>
            </a:r>
            <a:r>
              <a:rPr lang="en-US" sz="1000" dirty="0" smtClean="0">
                <a:latin typeface="Calibri" panose="020F0502020204030204" pitchFamily="34" charset="0"/>
              </a:rPr>
              <a:t>2/10)</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the quarterly berms survey (</a:t>
            </a:r>
            <a:r>
              <a:rPr lang="en-US" sz="1000" dirty="0" smtClean="0">
                <a:latin typeface="Calibri" panose="020F0502020204030204" pitchFamily="34" charset="0"/>
              </a:rPr>
              <a:t>2/09)</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the quarterly sinkhole profile water sampling (2/09)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the weekly Outfall sampling (</a:t>
            </a:r>
            <a:r>
              <a:rPr lang="en-US" sz="1000" dirty="0" smtClean="0">
                <a:latin typeface="Calibri" panose="020F0502020204030204" pitchFamily="34" charset="0"/>
              </a:rPr>
              <a:t>2/10)</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the monthly industrial water well sampling (2/10</a:t>
            </a:r>
            <a:r>
              <a:rPr lang="en-US" sz="1000" dirty="0" smtClean="0">
                <a:latin typeface="Calibri" panose="020F0502020204030204" pitchFamily="34" charset="0"/>
              </a:rPr>
              <a:t>)</a:t>
            </a:r>
            <a:endParaRPr lang="en-US" sz="1000" dirty="0">
              <a:latin typeface="Calibri" panose="020F0502020204030204" pitchFamily="34" charset="0"/>
            </a:endParaRPr>
          </a:p>
        </p:txBody>
      </p:sp>
    </p:spTree>
    <p:extLst>
      <p:ext uri="{BB962C8B-B14F-4D97-AF65-F5344CB8AC3E}">
        <p14:creationId xmlns:p14="http://schemas.microsoft.com/office/powerpoint/2010/main" val="53145099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B49D11E8E3634498FCEBCB31811F4A" ma:contentTypeVersion="0" ma:contentTypeDescription="Create a new document." ma:contentTypeScope="" ma:versionID="3e7531089e63bd72abfcda12bc4ac015">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7ED84B4-99A6-4015-BB2E-9CF52D5B60F2}"/>
</file>

<file path=customXml/itemProps2.xml><?xml version="1.0" encoding="utf-8"?>
<ds:datastoreItem xmlns:ds="http://schemas.openxmlformats.org/officeDocument/2006/customXml" ds:itemID="{145A9C04-4D9C-4E33-9D5D-7CF6DB3E4D6C}"/>
</file>

<file path=customXml/itemProps3.xml><?xml version="1.0" encoding="utf-8"?>
<ds:datastoreItem xmlns:ds="http://schemas.openxmlformats.org/officeDocument/2006/customXml" ds:itemID="{93067679-102D-4FDD-ABB5-E705E849B81A}"/>
</file>

<file path=docProps/app.xml><?xml version="1.0" encoding="utf-8"?>
<Properties xmlns="http://schemas.openxmlformats.org/officeDocument/2006/extended-properties" xmlns:vt="http://schemas.openxmlformats.org/officeDocument/2006/docPropsVTypes">
  <TotalTime>55446</TotalTime>
  <Words>5936</Words>
  <Application>Microsoft Office PowerPoint</Application>
  <PresentationFormat>On-screen Show (4:3)</PresentationFormat>
  <Paragraphs>1709</Paragraphs>
  <Slides>30</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Calibri</vt:lpstr>
      <vt:lpstr>Default Design</vt:lpstr>
      <vt:lpstr>Assumption Parish Operational Situation Summary</vt:lpstr>
      <vt:lpstr>Assumption Parish Operational Situation Summary</vt:lpstr>
      <vt:lpstr>PowerPoint Presentation</vt:lpstr>
      <vt:lpstr>PowerPoint Presentation</vt:lpstr>
      <vt:lpstr>PowerPoint Presentation</vt:lpstr>
      <vt:lpstr>PowerPoint Presentation</vt:lpstr>
      <vt:lpstr>Assumption Parish Operational Situation Summary</vt:lpstr>
      <vt:lpstr>Assumption Parish Operational Situation Summary</vt:lpstr>
      <vt:lpstr>Assumption Parish Operational Situation Summary</vt:lpstr>
      <vt:lpstr>Assumption Parish Operational Situation Summary</vt:lpstr>
      <vt:lpstr>Assumption Parish Operational Situation Summary</vt:lpstr>
      <vt:lpstr>Assumption Parish Operational Situation Summary</vt:lpstr>
      <vt:lpstr>Assumption Parish Operational Situation Summary</vt:lpstr>
      <vt:lpstr>Assumption Parish Operational Situation Summary</vt:lpstr>
      <vt:lpstr>Assumption Parish Operational Situation Summary</vt:lpstr>
      <vt:lpstr>Assumption Parish Operational Situation Summary</vt:lpstr>
      <vt:lpstr>PowerPoint Presentation</vt:lpstr>
      <vt:lpstr>Assumption Parish Operational Situation Summary</vt:lpstr>
      <vt:lpstr>PowerPoint Presentation</vt:lpstr>
      <vt:lpstr>Assumption Parish Operational Situation Summary</vt:lpstr>
      <vt:lpstr>PowerPoint Presentation</vt:lpstr>
      <vt:lpstr>Assumption Parish      Scientific Situation Summary</vt:lpstr>
      <vt:lpstr>Next  Operational Period (25 Mar – 1 Apr 15) Incident Action Plan</vt:lpstr>
      <vt:lpstr>PowerPoint Presentation</vt:lpstr>
      <vt:lpstr>PowerPoint Presentation</vt:lpstr>
      <vt:lpstr>Next  Operational Period (25 Mar – 1 Apr 15) Incident Action Plan</vt:lpstr>
      <vt:lpstr>Next  Operational Period (25 Mar – 1 Apr 15) Incident Action Plan</vt:lpstr>
      <vt:lpstr>Next  Operational Period (25 Mar – 1 Apr 15) Incident Action Plan</vt:lpstr>
      <vt:lpstr>PowerPoint Presentation</vt:lpstr>
      <vt:lpstr>Assumption Parish  Long Range Plan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Christopher Guilbeaux</dc:creator>
  <cp:lastModifiedBy>Richard Swan</cp:lastModifiedBy>
  <cp:revision>2781</cp:revision>
  <cp:lastPrinted>2013-05-06T18:09:47Z</cp:lastPrinted>
  <dcterms:created xsi:type="dcterms:W3CDTF">2011-01-25T19:14:05Z</dcterms:created>
  <dcterms:modified xsi:type="dcterms:W3CDTF">2015-03-26T20:36:33Z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0x0101003DB49D11E8E3634498FCEBCB31811F4A</vt:lpwstr>
  </property>
</Properties>
</file>